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7"/>
  </p:notesMasterIdLst>
  <p:handoutMasterIdLst>
    <p:handoutMasterId r:id="rId58"/>
  </p:handoutMasterIdLst>
  <p:sldIdLst>
    <p:sldId id="256" r:id="rId2"/>
    <p:sldId id="303" r:id="rId3"/>
    <p:sldId id="276" r:id="rId4"/>
    <p:sldId id="288" r:id="rId5"/>
    <p:sldId id="289" r:id="rId6"/>
    <p:sldId id="277" r:id="rId7"/>
    <p:sldId id="257" r:id="rId8"/>
    <p:sldId id="315" r:id="rId9"/>
    <p:sldId id="258" r:id="rId10"/>
    <p:sldId id="259" r:id="rId11"/>
    <p:sldId id="278" r:id="rId12"/>
    <p:sldId id="260" r:id="rId13"/>
    <p:sldId id="309" r:id="rId14"/>
    <p:sldId id="307" r:id="rId15"/>
    <p:sldId id="304" r:id="rId16"/>
    <p:sldId id="275" r:id="rId17"/>
    <p:sldId id="266" r:id="rId18"/>
    <p:sldId id="292" r:id="rId19"/>
    <p:sldId id="263" r:id="rId20"/>
    <p:sldId id="261" r:id="rId21"/>
    <p:sldId id="262" r:id="rId22"/>
    <p:sldId id="265" r:id="rId23"/>
    <p:sldId id="293" r:id="rId24"/>
    <p:sldId id="302" r:id="rId25"/>
    <p:sldId id="305" r:id="rId26"/>
    <p:sldId id="294" r:id="rId27"/>
    <p:sldId id="280" r:id="rId28"/>
    <p:sldId id="282" r:id="rId29"/>
    <p:sldId id="283" r:id="rId30"/>
    <p:sldId id="295" r:id="rId31"/>
    <p:sldId id="310" r:id="rId32"/>
    <p:sldId id="313" r:id="rId33"/>
    <p:sldId id="311" r:id="rId34"/>
    <p:sldId id="312" r:id="rId35"/>
    <p:sldId id="314" r:id="rId36"/>
    <p:sldId id="296" r:id="rId37"/>
    <p:sldId id="297" r:id="rId38"/>
    <p:sldId id="268" r:id="rId39"/>
    <p:sldId id="279" r:id="rId40"/>
    <p:sldId id="298" r:id="rId41"/>
    <p:sldId id="308" r:id="rId42"/>
    <p:sldId id="300" r:id="rId43"/>
    <p:sldId id="301" r:id="rId44"/>
    <p:sldId id="274" r:id="rId45"/>
    <p:sldId id="299" r:id="rId46"/>
    <p:sldId id="269" r:id="rId47"/>
    <p:sldId id="286" r:id="rId48"/>
    <p:sldId id="270" r:id="rId49"/>
    <p:sldId id="306" r:id="rId50"/>
    <p:sldId id="316" r:id="rId51"/>
    <p:sldId id="317" r:id="rId52"/>
    <p:sldId id="318" r:id="rId53"/>
    <p:sldId id="319" r:id="rId54"/>
    <p:sldId id="285" r:id="rId55"/>
    <p:sldId id="287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11" autoAdjust="0"/>
    <p:restoredTop sz="94660"/>
  </p:normalViewPr>
  <p:slideViewPr>
    <p:cSldViewPr>
      <p:cViewPr varScale="1">
        <p:scale>
          <a:sx n="234" d="100"/>
          <a:sy n="234" d="100"/>
        </p:scale>
        <p:origin x="3432" y="4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25" d="100"/>
          <a:sy n="125" d="100"/>
        </p:scale>
        <p:origin x="-336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A5475-1311-45DC-B51B-D3E435D31F4C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DE4928-2C78-44A3-98B1-1B0A772D9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61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674F5A-56E8-40A4-BD50-7225B14DC1C7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3FC427-6163-425D-84EB-576E7AD99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20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FC427-6163-425D-84EB-576E7AD9931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14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>
            <a:lvl1pPr>
              <a:defRPr lang="en-US" dirty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20A72-B8E1-46A7-AC63-F989E9C837CC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0D8D6-166F-49B8-BDFD-62A5D6D35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550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20A72-B8E1-46A7-AC63-F989E9C837CC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0D8D6-166F-49B8-BDFD-62A5D6D35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14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20A72-B8E1-46A7-AC63-F989E9C837CC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0D8D6-166F-49B8-BDFD-62A5D6D35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007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57175" indent="-257175">
              <a:buFontTx/>
              <a:buBlip>
                <a:blip r:embed="rId2"/>
              </a:buBlip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557213" indent="-214313">
              <a:buFont typeface="Arial" pitchFamily="34" charset="0"/>
              <a:buChar char="•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20A72-B8E1-46A7-AC63-F989E9C837CC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92121" y="6356352"/>
            <a:ext cx="195975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0D8D6-166F-49B8-BDFD-62A5D6D35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78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20A72-B8E1-46A7-AC63-F989E9C837CC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0D8D6-166F-49B8-BDFD-62A5D6D35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67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20A72-B8E1-46A7-AC63-F989E9C837CC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0D8D6-166F-49B8-BDFD-62A5D6D35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604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20A72-B8E1-46A7-AC63-F989E9C837CC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0D8D6-166F-49B8-BDFD-62A5D6D35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720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20A72-B8E1-46A7-AC63-F989E9C837CC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0D8D6-166F-49B8-BDFD-62A5D6D35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03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20A72-B8E1-46A7-AC63-F989E9C837CC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0D8D6-166F-49B8-BDFD-62A5D6D35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38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20A72-B8E1-46A7-AC63-F989E9C837CC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0D8D6-166F-49B8-BDFD-62A5D6D35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817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20A72-B8E1-46A7-AC63-F989E9C837CC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0D8D6-166F-49B8-BDFD-62A5D6D35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24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2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20A72-B8E1-46A7-AC63-F989E9C837CC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0D8D6-166F-49B8-BDFD-62A5D6D3506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8A3DD6-1A6E-4C79-B334-6AC82F42E79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952" y="6266531"/>
            <a:ext cx="2438095" cy="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018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Impact" pitchFamily="34" charset="0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Tx/>
        <a:buBlip>
          <a:blip r:embed="rId15"/>
        </a:buBlip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registry.faa.gov/TypeRatings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yflightbookblog.blogspot.com/2019/04/adding-and-editing-aircraft-update.html" TargetMode="External"/><Relationship Id="rId2" Type="http://schemas.openxmlformats.org/officeDocument/2006/relationships/hyperlink" Target="https://myflightbookblog.blogspot.com/2018/12/aircraft-and-model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yflightbookblog.blogspot.com/2023/03/import-and.html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adip.faa.gov/agis/public/#/airportSearch/advanced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myflightbookblog.blogspot.com/2017/11/combination-properties.html" TargetMode="External"/><Relationship Id="rId2" Type="http://schemas.openxmlformats.org/officeDocument/2006/relationships/hyperlink" Target="https://myflightbookblog.blogspot.com/2018/03/whats-with-these-flight-propertie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yflightbookblog.blogspot.com/2020/09/properties-in-depth-part-2-properties.html" TargetMode="External"/><Relationship Id="rId4" Type="http://schemas.openxmlformats.org/officeDocument/2006/relationships/hyperlink" Target="https://myflightbookblog.blogspot.com/2020/09/properties-in-depth-part-1-goals-and.html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ricberman/MyFlightbookWeb/wiki/1.-Home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ao.int/publications/DOC8643/Pages/Search.aspx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myflightbookblog.blogspot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MyFlightbook Admin/Support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935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9800"/>
            <a:ext cx="5562600" cy="3916363"/>
          </a:xfrm>
        </p:spPr>
        <p:txBody>
          <a:bodyPr/>
          <a:lstStyle/>
          <a:p>
            <a:r>
              <a:rPr lang="en-US" dirty="0"/>
              <a:t>Admin tab is available only to people signed in using an admin-enabled account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9C00E8-B6DC-486D-B8CF-CF9A33AF82F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5000" y="1424781"/>
            <a:ext cx="62579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03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Customer Support Tools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65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530F0C5-7B79-C788-D878-288DDC3F1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311975"/>
            <a:ext cx="8915400" cy="863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Tools: User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262900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Shows any locked accounts, enables unlocking</a:t>
            </a:r>
          </a:p>
          <a:p>
            <a:r>
              <a:rPr lang="en-US" dirty="0"/>
              <a:t>Type the name, username, or email of a user, then click “Find”</a:t>
            </a:r>
          </a:p>
          <a:p>
            <a:pPr lvl="1"/>
            <a:r>
              <a:rPr lang="en-US" dirty="0"/>
              <a:t>Search results are biased by username.  E.g., “John” will find the username “John” before the million other “John” accounts</a:t>
            </a:r>
          </a:p>
          <a:p>
            <a:pPr lvl="1"/>
            <a:r>
              <a:rPr lang="en-US" dirty="0"/>
              <a:t>Username is generated when account is created, and is based on the left part of the email with a number added if necessary for uniqueness.  E.g., uniqueemailname@gmail.com will probably get a username like “</a:t>
            </a:r>
            <a:r>
              <a:rPr lang="en-US" dirty="0" err="1"/>
              <a:t>uniqueemailname</a:t>
            </a:r>
            <a:r>
              <a:rPr lang="en-US" dirty="0"/>
              <a:t>”, but joe@gmail.com will get something like “joe53”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C8BC542-9D12-486F-87CE-DA9E6077B858}"/>
              </a:ext>
            </a:extLst>
          </p:cNvPr>
          <p:cNvSpPr/>
          <p:nvPr/>
        </p:nvSpPr>
        <p:spPr>
          <a:xfrm>
            <a:off x="381000" y="4953000"/>
            <a:ext cx="533400" cy="304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8F191A-7B91-48D3-BA35-86DD585B7408}"/>
              </a:ext>
            </a:extLst>
          </p:cNvPr>
          <p:cNvSpPr txBox="1"/>
          <p:nvPr/>
        </p:nvSpPr>
        <p:spPr>
          <a:xfrm>
            <a:off x="914400" y="5562600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account’s username; it is unique and invariant, even if email address changes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7243DB-3A70-43D3-AB89-87F5A3561051}"/>
              </a:ext>
            </a:extLst>
          </p:cNvPr>
          <p:cNvCxnSpPr>
            <a:endCxn id="4" idx="2"/>
          </p:cNvCxnSpPr>
          <p:nvPr/>
        </p:nvCxnSpPr>
        <p:spPr>
          <a:xfrm flipH="1" flipV="1">
            <a:off x="647700" y="5257800"/>
            <a:ext cx="266700" cy="304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22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3B533-E941-F61C-DBE4-EC2259B88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Tools: User Management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BC712-A9DA-C024-8975-041A888DD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191000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Impersonate</a:t>
            </a:r>
            <a:r>
              <a:rPr lang="en-US" dirty="0"/>
              <a:t> – Emulate the user’s account (see next slide)</a:t>
            </a:r>
          </a:p>
          <a:p>
            <a:r>
              <a:rPr lang="en-US" b="1" dirty="0"/>
              <a:t>Reset Password</a:t>
            </a:r>
            <a:r>
              <a:rPr lang="en-US" dirty="0"/>
              <a:t>: Generates a new password, along with a “Send as email” button that will send the password from the website</a:t>
            </a:r>
          </a:p>
          <a:p>
            <a:r>
              <a:rPr lang="en-US" b="1" dirty="0"/>
              <a:t>Delete User/Delete only flights for user</a:t>
            </a:r>
            <a:r>
              <a:rPr lang="en-US" dirty="0"/>
              <a:t>: Deletes the account or just their flights  </a:t>
            </a:r>
          </a:p>
          <a:p>
            <a:pPr lvl="1"/>
            <a:r>
              <a:rPr lang="en-US" dirty="0"/>
              <a:t>Largely obsolete - I strongly prefer that people do this themselves by going to Profile-&gt;Account-&gt;Big Red Buttons</a:t>
            </a:r>
          </a:p>
          <a:p>
            <a:r>
              <a:rPr lang="en-US" b="1" dirty="0"/>
              <a:t>Disable 2FA</a:t>
            </a:r>
            <a:r>
              <a:rPr lang="en-US" dirty="0"/>
              <a:t>: sometimes people who have turned on 2-factor authentication lose their authenticator apps; this disables 2FA for the account.</a:t>
            </a:r>
          </a:p>
          <a:p>
            <a:r>
              <a:rPr lang="en-US" b="1" dirty="0"/>
              <a:t>Send Message</a:t>
            </a:r>
            <a:r>
              <a:rPr lang="en-US" dirty="0"/>
              <a:t>: lets you send a simple message to the user from the website</a:t>
            </a:r>
          </a:p>
          <a:p>
            <a:r>
              <a:rPr lang="en-US" b="1" dirty="0"/>
              <a:t>Endow Club Creation</a:t>
            </a:r>
            <a:r>
              <a:rPr lang="en-US" dirty="0"/>
              <a:t>: Club creation is generally a feature that is reserved for people who donate at a given level; this enables club creation for a specific user if you wish to grant that.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8455F8-B763-E6AC-67C5-C8BB94C8C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95400"/>
            <a:ext cx="8229600" cy="79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42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E6967-D152-4E74-8926-B1DCAC8C8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impersonation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ED3800-EF8F-4C62-8378-F92047744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667000"/>
            <a:ext cx="8229600" cy="345916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Header says your username, user being impersonated, and has a “Stop” button</a:t>
            </a:r>
          </a:p>
          <a:p>
            <a:pPr lvl="1"/>
            <a:r>
              <a:rPr lang="en-US" dirty="0"/>
              <a:t>The rest of the site has NO IDEA that impersonation is even happening; other than the banner, it’s indistinguishable from actually logging in as the user</a:t>
            </a:r>
          </a:p>
          <a:p>
            <a:pPr lvl="1"/>
            <a:r>
              <a:rPr lang="en-US" dirty="0"/>
              <a:t>This is great for troubleshooting</a:t>
            </a:r>
          </a:p>
          <a:p>
            <a:pPr lvl="1"/>
            <a:r>
              <a:rPr lang="en-US" dirty="0"/>
              <a:t>Note that while emulating, you lose any other admin functions unless the target user is also an admin</a:t>
            </a:r>
          </a:p>
          <a:p>
            <a:r>
              <a:rPr lang="en-US" dirty="0"/>
              <a:t>You can do this in the iOS or Android apps by signing out, then signing into </a:t>
            </a:r>
            <a:r>
              <a:rPr lang="en-US" b="1" dirty="0"/>
              <a:t>your</a:t>
            </a:r>
            <a:r>
              <a:rPr lang="en-US" dirty="0"/>
              <a:t> support-authorized account using the target user’s username followed by a colon, followed by your email, and your password.</a:t>
            </a:r>
          </a:p>
          <a:p>
            <a:pPr lvl="1"/>
            <a:r>
              <a:rPr lang="en-US" dirty="0"/>
              <a:t>E.g., signing in as “</a:t>
            </a:r>
            <a:r>
              <a:rPr lang="en-US" dirty="0" err="1"/>
              <a:t>userabc:support@gmail.com</a:t>
            </a:r>
            <a:r>
              <a:rPr lang="en-US" dirty="0"/>
              <a:t>” using </a:t>
            </a:r>
            <a:r>
              <a:rPr lang="en-US" dirty="0" err="1"/>
              <a:t>support@gmail.com‘s</a:t>
            </a:r>
            <a:r>
              <a:rPr lang="en-US" dirty="0"/>
              <a:t> password allows support@gmail.com account to emulate </a:t>
            </a:r>
            <a:r>
              <a:rPr lang="en-US" dirty="0" err="1"/>
              <a:t>userabc</a:t>
            </a:r>
            <a:r>
              <a:rPr lang="en-US" dirty="0"/>
              <a:t>, if support@gmail.com has a support role.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5EDC66-8DC9-493D-93A5-984F562F6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95400"/>
            <a:ext cx="661035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05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18B64-5B15-4EB5-932C-512E0611F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Tools: Viewing Flight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92586-EC67-4CF3-86E9-7C3140697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a=1 in URL lets you view a specific flight (SUPPORT)</a:t>
            </a:r>
          </a:p>
          <a:p>
            <a:pPr lvl="1"/>
            <a:r>
              <a:rPr lang="en-US" dirty="0"/>
              <a:t>E.g.. </a:t>
            </a:r>
            <a:r>
              <a:rPr lang="en-US" sz="1400" dirty="0"/>
              <a:t>https://myflightbook.com/logbook/Member/LogbookNew.aspx/19312138</a:t>
            </a:r>
            <a:r>
              <a:rPr lang="en-US" sz="1400" dirty="0">
                <a:highlight>
                  <a:srgbClr val="FFFF00"/>
                </a:highlight>
              </a:rPr>
              <a:t>?a=1</a:t>
            </a:r>
          </a:p>
          <a:p>
            <a:pPr lvl="1"/>
            <a:r>
              <a:rPr lang="en-US" dirty="0"/>
              <a:t>Mostly for troubleshooting a flight without emulating the user</a:t>
            </a:r>
          </a:p>
          <a:p>
            <a:pPr lvl="1"/>
            <a:r>
              <a:rPr lang="en-US" dirty="0"/>
              <a:t>Can also fix signatures if they get corrupted (typical primary cause is other admin aircraft changes)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0ACA5-E7EF-49C0-81EE-010E3FC5F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193821"/>
            <a:ext cx="7696200" cy="196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42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Management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290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Tools: Manufacturers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934200" cy="4495799"/>
          </a:xfrm>
        </p:spPr>
        <p:txBody>
          <a:bodyPr>
            <a:normAutofit/>
          </a:bodyPr>
          <a:lstStyle/>
          <a:p>
            <a:r>
              <a:rPr lang="en-US" sz="2000" dirty="0"/>
              <a:t>Can identify/merge duplicate manufacturers (much like models)</a:t>
            </a:r>
          </a:p>
          <a:p>
            <a:r>
              <a:rPr lang="en-US" sz="2000" dirty="0"/>
              <a:t>Can sort by clicking header</a:t>
            </a:r>
          </a:p>
          <a:p>
            <a:pPr lvl="1"/>
            <a:r>
              <a:rPr lang="en-US" sz="1800" dirty="0"/>
              <a:t>Delete ones with no models</a:t>
            </a:r>
          </a:p>
          <a:p>
            <a:r>
              <a:rPr lang="en-US" sz="2000" dirty="0"/>
              <a:t>Click “Edit” to modify</a:t>
            </a:r>
          </a:p>
          <a:p>
            <a:pPr lvl="1"/>
            <a:r>
              <a:rPr lang="en-US" sz="1800" dirty="0"/>
              <a:t>Generally only want to edit manufacturer restrictions, but may want to edit the name as well</a:t>
            </a:r>
          </a:p>
          <a:p>
            <a:pPr lvl="1"/>
            <a:r>
              <a:rPr lang="en-US" sz="1800" dirty="0"/>
              <a:t>Sim Only = users can only create sims with that model</a:t>
            </a:r>
          </a:p>
          <a:p>
            <a:pPr lvl="2"/>
            <a:r>
              <a:rPr lang="en-US" sz="1500" dirty="0"/>
              <a:t>E.g., </a:t>
            </a:r>
            <a:r>
              <a:rPr lang="en-US" sz="1500" dirty="0" err="1"/>
              <a:t>Frasca</a:t>
            </a:r>
            <a:r>
              <a:rPr lang="en-US" sz="1500" dirty="0"/>
              <a:t>, Redbird…</a:t>
            </a:r>
          </a:p>
          <a:p>
            <a:pPr lvl="1"/>
            <a:r>
              <a:rPr lang="en-US" sz="1800" dirty="0"/>
              <a:t>Sim or Generic but </a:t>
            </a:r>
            <a:br>
              <a:rPr lang="en-US" sz="1800" dirty="0"/>
            </a:br>
            <a:r>
              <a:rPr lang="en-US" sz="1800" dirty="0"/>
              <a:t>not real: users can </a:t>
            </a:r>
            <a:br>
              <a:rPr lang="en-US" sz="1800" dirty="0"/>
            </a:br>
            <a:r>
              <a:rPr lang="en-US" sz="1800" dirty="0"/>
              <a:t>create sims OR anon.</a:t>
            </a:r>
            <a:br>
              <a:rPr lang="en-US" sz="1800" dirty="0"/>
            </a:br>
            <a:r>
              <a:rPr lang="en-US" sz="1800" dirty="0"/>
              <a:t>aircraft, but not real</a:t>
            </a:r>
          </a:p>
          <a:p>
            <a:pPr lvl="2"/>
            <a:r>
              <a:rPr lang="en-US" sz="1500" dirty="0"/>
              <a:t>E.g., Generic</a:t>
            </a:r>
          </a:p>
          <a:p>
            <a:pPr lvl="1"/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A707FB-18B8-4F47-8C3C-53C91D8284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245"/>
          <a:stretch/>
        </p:blipFill>
        <p:spPr>
          <a:xfrm>
            <a:off x="3581400" y="4283198"/>
            <a:ext cx="5486401" cy="18388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D2DE18-7EB8-4F8E-9D53-730CA2882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2163732"/>
            <a:ext cx="3252788" cy="115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7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Tools: Models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3200399"/>
            <a:ext cx="8229600" cy="292576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Review data integrity</a:t>
            </a:r>
          </a:p>
          <a:p>
            <a:r>
              <a:rPr lang="en-US" dirty="0"/>
              <a:t>Displays models that have no sim/generic restriction, but whose manufacturer specifies that they should.</a:t>
            </a:r>
          </a:p>
          <a:p>
            <a:pPr lvl="1"/>
            <a:r>
              <a:rPr lang="en-US" dirty="0"/>
              <a:t>Can arise if restriction applied to manufacturer after model is created</a:t>
            </a:r>
          </a:p>
          <a:p>
            <a:r>
              <a:rPr lang="en-US" dirty="0"/>
              <a:t>Review/delete orphaned models (see next slide)</a:t>
            </a:r>
          </a:p>
          <a:p>
            <a:r>
              <a:rPr lang="en-US" dirty="0"/>
              <a:t>Review models with type designations to ensure that they are consistent and appropriate.</a:t>
            </a:r>
          </a:p>
          <a:p>
            <a:pPr lvl="1"/>
            <a:r>
              <a:rPr lang="en-US" dirty="0"/>
              <a:t>E.g., C-172 shouldn’t have a type rating, all Boeing 777’s should have a type rating of “B777”, not a mixture of “B-777” and “B777”, etc.</a:t>
            </a:r>
          </a:p>
          <a:p>
            <a:pPr lvl="1"/>
            <a:r>
              <a:rPr lang="en-US" dirty="0"/>
              <a:t>Click “Refresh” to view them</a:t>
            </a:r>
          </a:p>
          <a:p>
            <a:pPr lvl="1"/>
            <a:r>
              <a:rPr lang="en-US" dirty="0"/>
              <a:t>Type ratings follow conventions at </a:t>
            </a:r>
            <a:r>
              <a:rPr lang="en-US" dirty="0">
                <a:hlinkClick r:id="rId2"/>
              </a:rPr>
              <a:t>http://registry.faa.gov/TypeRatings/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9A8E1E-DC2F-58BB-A187-98C2BA08A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47800"/>
            <a:ext cx="7924800" cy="154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46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Tools: Orphaned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to periodically clean these up</a:t>
            </a:r>
          </a:p>
          <a:p>
            <a:r>
              <a:rPr lang="en-US" dirty="0"/>
              <a:t>Let them sit for at least a few days so that pilots can create an aircraft using them</a:t>
            </a:r>
          </a:p>
          <a:p>
            <a:r>
              <a:rPr lang="en-US" dirty="0"/>
              <a:t>Deleting a model may leave an orphaned manufacturer to clean up, so check that after deletion</a:t>
            </a:r>
          </a:p>
        </p:txBody>
      </p:sp>
    </p:spTree>
    <p:extLst>
      <p:ext uri="{BB962C8B-B14F-4D97-AF65-F5344CB8AC3E}">
        <p14:creationId xmlns:p14="http://schemas.microsoft.com/office/powerpoint/2010/main" val="2391013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9E64C-2391-491C-9ACB-3AF33E0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66E66-DB9A-460B-AA04-DD977F161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All accounts have one or more of the following roles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C6C00F3-3BEA-47B8-8491-76FA6413A3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856281"/>
              </p:ext>
            </p:extLst>
          </p:nvPr>
        </p:nvGraphicFramePr>
        <p:xfrm>
          <a:off x="533400" y="2514600"/>
          <a:ext cx="8077200" cy="3306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468998996"/>
                    </a:ext>
                  </a:extLst>
                </a:gridCol>
                <a:gridCol w="6324600">
                  <a:extLst>
                    <a:ext uri="{9D8B030D-6E8A-4147-A177-3AD203B41FA5}">
                      <a16:colId xmlns:a16="http://schemas.microsoft.com/office/drawing/2014/main" val="1052361734"/>
                    </a:ext>
                  </a:extLst>
                </a:gridCol>
              </a:tblGrid>
              <a:tr h="472395">
                <a:tc>
                  <a:txBody>
                    <a:bodyPr/>
                    <a:lstStyle/>
                    <a:p>
                      <a:r>
                        <a:rPr lang="en-US" dirty="0"/>
                        <a:t>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Lets you…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296629"/>
                  </a:ext>
                </a:extLst>
              </a:tr>
              <a:tr h="472395">
                <a:tc>
                  <a:txBody>
                    <a:bodyPr/>
                    <a:lstStyle/>
                    <a:p>
                      <a:r>
                        <a:rPr lang="en-US" b="1" dirty="0"/>
                        <a:t>None (Pilot)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 the site </a:t>
                      </a:r>
                      <a:r>
                        <a:rPr lang="en-US" b="1" dirty="0"/>
                        <a:t>Everyone has this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621718"/>
                  </a:ext>
                </a:extLst>
              </a:tr>
              <a:tr h="472395">
                <a:tc>
                  <a:txBody>
                    <a:bodyPr/>
                    <a:lstStyle/>
                    <a:p>
                      <a:r>
                        <a:rPr lang="en-US" b="1" dirty="0"/>
                        <a:t>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Reset passwords, impersonate users, receive “Contact Us” email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513821"/>
                  </a:ext>
                </a:extLst>
              </a:tr>
              <a:tr h="472395">
                <a:tc>
                  <a:txBody>
                    <a:bodyPr/>
                    <a:lstStyle/>
                    <a:p>
                      <a:r>
                        <a:rPr lang="en-US" b="1" dirty="0"/>
                        <a:t>Data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Edit aircraft/models/airports/FAQs/Achievements/Endorsements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323624"/>
                  </a:ext>
                </a:extLst>
              </a:tr>
              <a:tr h="472395">
                <a:tc>
                  <a:txBody>
                    <a:bodyPr/>
                    <a:lstStyle/>
                    <a:p>
                      <a:r>
                        <a:rPr lang="en-US" b="1" dirty="0"/>
                        <a:t>Reporter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View site stats, receive nightly report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10625"/>
                  </a:ext>
                </a:extLst>
              </a:tr>
              <a:tr h="472395">
                <a:tc>
                  <a:txBody>
                    <a:bodyPr/>
                    <a:lstStyle/>
                    <a:p>
                      <a:r>
                        <a:rPr lang="en-US" b="1" dirty="0"/>
                        <a:t>Accountant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View and manage donations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45141"/>
                  </a:ext>
                </a:extLst>
              </a:tr>
              <a:tr h="472395">
                <a:tc>
                  <a:txBody>
                    <a:bodyPr/>
                    <a:lstStyle/>
                    <a:p>
                      <a:r>
                        <a:rPr lang="en-US" b="1" dirty="0" err="1"/>
                        <a:t>SiteAdmin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of the above plus receive errors, crash reports,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600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4289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Tools: Models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3899065"/>
            <a:ext cx="8229600" cy="2227098"/>
          </a:xfrm>
        </p:spPr>
        <p:txBody>
          <a:bodyPr/>
          <a:lstStyle/>
          <a:p>
            <a:r>
              <a:rPr lang="en-US" dirty="0"/>
              <a:t>Identifies models that appear to be dupes of one another.</a:t>
            </a:r>
          </a:p>
          <a:p>
            <a:r>
              <a:rPr lang="en-US" dirty="0"/>
              <a:t>Can click model ID to view details, or view aircraft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8600" y="1524000"/>
            <a:ext cx="8657112" cy="2375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76200" y="3352800"/>
            <a:ext cx="8809512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558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Tools: Duplicate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077200" cy="182880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Drop-downs let you decide which to keep and which to kill.  </a:t>
            </a:r>
          </a:p>
          <a:p>
            <a:r>
              <a:rPr lang="en-US" dirty="0"/>
              <a:t>“Duplicate” is defined based on model, ICAO ID, and type rating</a:t>
            </a:r>
          </a:p>
          <a:p>
            <a:pPr lvl="1"/>
            <a:r>
              <a:rPr lang="en-US" dirty="0"/>
              <a:t>Important: This will send an email to all affected users if the model description changes, so make sure that the entire models (including marketing name, etc.) are identical before merging.</a:t>
            </a:r>
          </a:p>
          <a:p>
            <a:r>
              <a:rPr lang="en-US" dirty="0"/>
              <a:t>Click Preview to see which aircraft will be mapped, then Delete Duplicate Make to consolidate.</a:t>
            </a:r>
          </a:p>
          <a:p>
            <a:r>
              <a:rPr lang="en-US" dirty="0"/>
              <a:t>I generally preserve the one that modifies the fewest aircraft, or the oldest one (lowest </a:t>
            </a:r>
            <a:r>
              <a:rPr lang="en-US" dirty="0" err="1"/>
              <a:t>modelID</a:t>
            </a:r>
            <a:r>
              <a:rPr lang="en-US" dirty="0"/>
              <a:t>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04"/>
          <a:stretch/>
        </p:blipFill>
        <p:spPr bwMode="auto">
          <a:xfrm>
            <a:off x="0" y="3611564"/>
            <a:ext cx="9262753" cy="2332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477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Tools:  Aircraft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8686800" cy="4906963"/>
          </a:xfrm>
        </p:spPr>
        <p:txBody>
          <a:bodyPr>
            <a:normAutofit fontScale="92500" lnSpcReduction="10000"/>
          </a:bodyPr>
          <a:lstStyle/>
          <a:p>
            <a:r>
              <a:rPr lang="en-US" sz="1400" b="1" dirty="0"/>
              <a:t>Dupes</a:t>
            </a:r>
            <a:r>
              <a:rPr lang="en-US" sz="1400" dirty="0"/>
              <a:t>: show aircraft that could be duplicates of each other </a:t>
            </a:r>
          </a:p>
          <a:p>
            <a:r>
              <a:rPr lang="en-US" sz="1400" b="1" dirty="0"/>
              <a:t>Dupe Sims</a:t>
            </a:r>
            <a:r>
              <a:rPr lang="en-US" sz="1400" dirty="0"/>
              <a:t>: when models are merged, could be dupes.</a:t>
            </a:r>
          </a:p>
          <a:p>
            <a:pPr lvl="1"/>
            <a:r>
              <a:rPr lang="en-US" sz="1000" dirty="0"/>
              <a:t>In a set of duplicates, can click “Keep this” to resolve the duplicate for the </a:t>
            </a:r>
            <a:br>
              <a:rPr lang="en-US" sz="1000" dirty="0"/>
            </a:br>
            <a:r>
              <a:rPr lang="en-US" sz="1000" dirty="0"/>
              <a:t>same model/sim level</a:t>
            </a:r>
          </a:p>
          <a:p>
            <a:r>
              <a:rPr lang="en-US" sz="1400" b="1" dirty="0"/>
              <a:t>Invalid Aircraft</a:t>
            </a:r>
            <a:r>
              <a:rPr lang="en-US" sz="1400" dirty="0"/>
              <a:t>: does an integrity check on all aircraft </a:t>
            </a:r>
          </a:p>
          <a:p>
            <a:r>
              <a:rPr lang="en-US" sz="1400" b="1" dirty="0"/>
              <a:t>All Sims</a:t>
            </a:r>
            <a:r>
              <a:rPr lang="en-US" sz="1400" dirty="0"/>
              <a:t>: displays all sims in the system, allows for </a:t>
            </a:r>
            <a:br>
              <a:rPr lang="en-US" sz="1400" dirty="0"/>
            </a:br>
            <a:r>
              <a:rPr lang="en-US" sz="1400" dirty="0"/>
              <a:t>renaming.  Just informational, really.</a:t>
            </a:r>
          </a:p>
          <a:p>
            <a:r>
              <a:rPr lang="en-US" sz="1400" b="1" dirty="0"/>
              <a:t>Orphaned Aircraft</a:t>
            </a:r>
            <a:r>
              <a:rPr lang="en-US" sz="1400" dirty="0"/>
              <a:t>: displays aircraft that have no owners</a:t>
            </a:r>
          </a:p>
          <a:p>
            <a:pPr lvl="1"/>
            <a:r>
              <a:rPr lang="en-US" sz="1000" dirty="0"/>
              <a:t>E.g., pilot created it, then removed it from their profile.</a:t>
            </a:r>
          </a:p>
          <a:p>
            <a:pPr lvl="1"/>
            <a:r>
              <a:rPr lang="en-US" sz="1000" dirty="0"/>
              <a:t>Good to clean these up periodically; doing so can reveal models</a:t>
            </a:r>
            <a:br>
              <a:rPr lang="en-US" sz="1000" dirty="0"/>
            </a:br>
            <a:r>
              <a:rPr lang="en-US" sz="1000" dirty="0"/>
              <a:t>that are also orphaned, and possibly cleaning that up would reveal an </a:t>
            </a:r>
            <a:br>
              <a:rPr lang="en-US" sz="1000" dirty="0"/>
            </a:br>
            <a:r>
              <a:rPr lang="en-US" sz="1000" dirty="0"/>
              <a:t>orphaned manufacturer.</a:t>
            </a:r>
          </a:p>
          <a:p>
            <a:r>
              <a:rPr lang="en-US" sz="1400" b="1" dirty="0"/>
              <a:t>Pseudo-generic aircraft</a:t>
            </a:r>
            <a:r>
              <a:rPr lang="en-US" sz="1400" dirty="0"/>
              <a:t>: shows aircraft that look made up.  </a:t>
            </a:r>
          </a:p>
          <a:p>
            <a:pPr lvl="1"/>
            <a:r>
              <a:rPr lang="en-US" sz="1000" dirty="0"/>
              <a:t>E.g., creating a C-172 with the </a:t>
            </a:r>
            <a:r>
              <a:rPr lang="en-US" sz="1000" dirty="0" err="1"/>
              <a:t>tailnumber</a:t>
            </a:r>
            <a:r>
              <a:rPr lang="en-US" sz="1000" dirty="0"/>
              <a:t> “C172”, or “NGENERIC”, or things like that.</a:t>
            </a:r>
          </a:p>
          <a:p>
            <a:pPr lvl="1"/>
            <a:r>
              <a:rPr lang="en-US" sz="1000" dirty="0"/>
              <a:t>When you click “View” next to one of these aircraft, it will show you a “Migrate to Generic” button on the edit aircraft page; this will move the user to an anonymous aircraft and away from this one.</a:t>
            </a:r>
          </a:p>
          <a:p>
            <a:pPr lvl="1"/>
            <a:r>
              <a:rPr lang="en-US" sz="1000" dirty="0"/>
              <a:t>Also allows for migration of made-up sims (e.g., tail “FRASCA”), I vs. 1 and O vs. 0 substitutions, and other invalid tails</a:t>
            </a:r>
          </a:p>
          <a:p>
            <a:r>
              <a:rPr lang="en-US" sz="1400" b="1" dirty="0"/>
              <a:t>Delete Dupe User Aircraft</a:t>
            </a:r>
            <a:r>
              <a:rPr lang="en-US" sz="1400" dirty="0"/>
              <a:t>: looks for users with multiple copies of the same aircraft in their profile and resolves the dupes</a:t>
            </a:r>
          </a:p>
          <a:p>
            <a:r>
              <a:rPr lang="en-US" sz="1400" b="1" dirty="0"/>
              <a:t>Country Codes</a:t>
            </a:r>
            <a:r>
              <a:rPr lang="en-US" sz="1400" dirty="0"/>
              <a:t>: Allows for management of aircraft prefixes</a:t>
            </a:r>
          </a:p>
          <a:p>
            <a:pPr lvl="1"/>
            <a:r>
              <a:rPr lang="en-US" sz="1000" dirty="0"/>
              <a:t>Whether or not a hyphen should be used by default</a:t>
            </a:r>
          </a:p>
          <a:p>
            <a:pPr lvl="1"/>
            <a:r>
              <a:rPr lang="en-US" sz="1000" dirty="0"/>
              <a:t>URL Template for looking up of aircraft registrations</a:t>
            </a:r>
          </a:p>
          <a:p>
            <a:r>
              <a:rPr lang="en-US" sz="1400" b="1" dirty="0"/>
              <a:t>Clean Up Maintenance</a:t>
            </a:r>
            <a:r>
              <a:rPr lang="en-US" sz="1400" dirty="0"/>
              <a:t>: you can’t maintain a sim or generic, so this removes any such records </a:t>
            </a:r>
          </a:p>
          <a:p>
            <a:pPr lvl="1"/>
            <a:r>
              <a:rPr lang="en-US" sz="1000" dirty="0"/>
              <a:t>Shouldn’t happen</a:t>
            </a:r>
          </a:p>
          <a:p>
            <a:r>
              <a:rPr lang="en-US" sz="1400" b="1" dirty="0"/>
              <a:t>Bulk Map Models</a:t>
            </a:r>
            <a:r>
              <a:rPr lang="en-US" sz="1400" dirty="0"/>
              <a:t>:</a:t>
            </a:r>
            <a:r>
              <a:rPr lang="en-US" sz="1400" b="1" dirty="0"/>
              <a:t> </a:t>
            </a:r>
            <a:r>
              <a:rPr lang="en-US" sz="1400" dirty="0"/>
              <a:t>allows bulk mapping of aircraft from one model to another.  I can’t remember the last time I used this…</a:t>
            </a:r>
          </a:p>
          <a:p>
            <a:r>
              <a:rPr lang="en-US" sz="1400" b="1" dirty="0"/>
              <a:t>Find Aircraft by Tail</a:t>
            </a:r>
            <a:r>
              <a:rPr lang="en-US" sz="1400" dirty="0"/>
              <a:t>: allows lookup of aircraft by registration.  You can use * and ? Wildcards.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3424D2-DF2E-4AED-A4FE-5EA791C9F8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1583" y="1214437"/>
            <a:ext cx="3686211" cy="213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630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BBEB982-F246-7672-317F-B25932E5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399" y="1236903"/>
            <a:ext cx="5583459" cy="49609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Tools: Edit Aircraft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05600" y="1828800"/>
            <a:ext cx="1447800" cy="4616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a=1 in URL gives admin mode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800600" y="1177945"/>
            <a:ext cx="914400" cy="228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cxnSpLocks/>
            <a:stCxn id="5" idx="1"/>
            <a:endCxn id="6" idx="2"/>
          </p:cNvCxnSpPr>
          <p:nvPr/>
        </p:nvCxnSpPr>
        <p:spPr>
          <a:xfrm flipH="1" flipV="1">
            <a:off x="5257800" y="1406545"/>
            <a:ext cx="1447800" cy="6530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14354" y="3886200"/>
            <a:ext cx="1447800" cy="101566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 err="1"/>
              <a:t>gencandidate</a:t>
            </a:r>
            <a:r>
              <a:rPr lang="en-US" sz="1200" dirty="0"/>
              <a:t>=1 in URL gives migration; “Generic” here means “anonymous”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219200" y="5864128"/>
            <a:ext cx="609600" cy="1218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cxnSpLocks/>
            <a:stCxn id="9" idx="2"/>
            <a:endCxn id="10" idx="0"/>
          </p:cNvCxnSpPr>
          <p:nvPr/>
        </p:nvCxnSpPr>
        <p:spPr>
          <a:xfrm>
            <a:off x="838254" y="4901863"/>
            <a:ext cx="685746" cy="9622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360126" y="1738760"/>
            <a:ext cx="3162300" cy="4616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Prevent non-admins from editing this (if too many back-and-forth edits, a-la </a:t>
            </a:r>
            <a:r>
              <a:rPr lang="en-US" sz="1200" dirty="0" err="1"/>
              <a:t>wikipedia</a:t>
            </a:r>
            <a:r>
              <a:rPr lang="en-US" sz="1200" dirty="0"/>
              <a:t>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702705" y="1465561"/>
            <a:ext cx="457200" cy="1337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14" idx="1"/>
            <a:endCxn id="15" idx="3"/>
          </p:cNvCxnSpPr>
          <p:nvPr/>
        </p:nvCxnSpPr>
        <p:spPr>
          <a:xfrm flipH="1" flipV="1">
            <a:off x="2159905" y="1532448"/>
            <a:ext cx="200221" cy="4371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147905" y="2419772"/>
            <a:ext cx="2400300" cy="138499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Create a new version (clone) of the aircraft.  (Follow instructions on page).  This is how you deal with things like a registration being re-assigned, or an aircraft that is part-time on floats and part time on wheels. </a:t>
            </a:r>
          </a:p>
        </p:txBody>
      </p:sp>
      <p:cxnSp>
        <p:nvCxnSpPr>
          <p:cNvPr id="31" name="Straight Arrow Connector 30"/>
          <p:cNvCxnSpPr>
            <a:cxnSpLocks/>
            <a:stCxn id="29" idx="1"/>
            <a:endCxn id="41" idx="3"/>
          </p:cNvCxnSpPr>
          <p:nvPr/>
        </p:nvCxnSpPr>
        <p:spPr>
          <a:xfrm flipH="1">
            <a:off x="2488035" y="3112270"/>
            <a:ext cx="659870" cy="27949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1878435" y="5828505"/>
            <a:ext cx="609600" cy="1574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40">
            <a:extLst>
              <a:ext uri="{FF2B5EF4-FFF2-40B4-BE49-F238E27FC236}">
                <a16:creationId xmlns:a16="http://schemas.microsoft.com/office/drawing/2014/main" id="{A492318C-746A-430F-9997-7820FCBA2BB6}"/>
              </a:ext>
            </a:extLst>
          </p:cNvPr>
          <p:cNvSpPr/>
          <p:nvPr/>
        </p:nvSpPr>
        <p:spPr>
          <a:xfrm>
            <a:off x="1208842" y="6010201"/>
            <a:ext cx="3721616" cy="228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B77B6B-087C-4E33-8B2E-9712E2F1990F}"/>
              </a:ext>
            </a:extLst>
          </p:cNvPr>
          <p:cNvSpPr txBox="1"/>
          <p:nvPr/>
        </p:nvSpPr>
        <p:spPr>
          <a:xfrm>
            <a:off x="114354" y="6352529"/>
            <a:ext cx="1447800" cy="4616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All users flying this aircraft are shown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C48A9CC-D421-4C1B-8E24-7DB02CF90C47}"/>
              </a:ext>
            </a:extLst>
          </p:cNvPr>
          <p:cNvCxnSpPr>
            <a:cxnSpLocks/>
            <a:stCxn id="24" idx="0"/>
            <a:endCxn id="22" idx="1"/>
          </p:cNvCxnSpPr>
          <p:nvPr/>
        </p:nvCxnSpPr>
        <p:spPr>
          <a:xfrm flipV="1">
            <a:off x="838254" y="6124501"/>
            <a:ext cx="370588" cy="2280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29E6388-FC03-F211-AF41-7E8EAF2D1679}"/>
              </a:ext>
            </a:extLst>
          </p:cNvPr>
          <p:cNvSpPr txBox="1"/>
          <p:nvPr/>
        </p:nvSpPr>
        <p:spPr>
          <a:xfrm>
            <a:off x="5996097" y="3967371"/>
            <a:ext cx="2400300" cy="120032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Multiple versions may exist of an aircraft.  “Merge into Main” will consolidate the aircraft it’s next to with the one for this page; “Make Default” makes the one on this page the “primary” version</a:t>
            </a:r>
          </a:p>
        </p:txBody>
      </p:sp>
      <p:sp>
        <p:nvSpPr>
          <p:cNvPr id="36" name="Rounded Rectangle 14">
            <a:extLst>
              <a:ext uri="{FF2B5EF4-FFF2-40B4-BE49-F238E27FC236}">
                <a16:creationId xmlns:a16="http://schemas.microsoft.com/office/drawing/2014/main" id="{6AB45B61-FBDB-C7AC-3988-547D2BF60BEA}"/>
              </a:ext>
            </a:extLst>
          </p:cNvPr>
          <p:cNvSpPr/>
          <p:nvPr/>
        </p:nvSpPr>
        <p:spPr>
          <a:xfrm>
            <a:off x="4314950" y="4876800"/>
            <a:ext cx="942849" cy="2909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935AF0B-B729-057F-F261-F279872A4E0A}"/>
              </a:ext>
            </a:extLst>
          </p:cNvPr>
          <p:cNvCxnSpPr>
            <a:cxnSpLocks/>
            <a:stCxn id="35" idx="1"/>
            <a:endCxn id="36" idx="3"/>
          </p:cNvCxnSpPr>
          <p:nvPr/>
        </p:nvCxnSpPr>
        <p:spPr>
          <a:xfrm flipH="1">
            <a:off x="5257799" y="4567536"/>
            <a:ext cx="738298" cy="4547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14">
            <a:extLst>
              <a:ext uri="{FF2B5EF4-FFF2-40B4-BE49-F238E27FC236}">
                <a16:creationId xmlns:a16="http://schemas.microsoft.com/office/drawing/2014/main" id="{146A6344-3FBA-120A-2DA0-8B8920B59697}"/>
              </a:ext>
            </a:extLst>
          </p:cNvPr>
          <p:cNvSpPr/>
          <p:nvPr/>
        </p:nvSpPr>
        <p:spPr>
          <a:xfrm>
            <a:off x="2537670" y="5823246"/>
            <a:ext cx="559965" cy="1574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46EE5FE-C993-CB65-77AB-B428E82599C6}"/>
              </a:ext>
            </a:extLst>
          </p:cNvPr>
          <p:cNvCxnSpPr>
            <a:cxnSpLocks/>
            <a:stCxn id="35" idx="2"/>
            <a:endCxn id="46" idx="3"/>
          </p:cNvCxnSpPr>
          <p:nvPr/>
        </p:nvCxnSpPr>
        <p:spPr>
          <a:xfrm flipH="1">
            <a:off x="3097635" y="5167700"/>
            <a:ext cx="4098612" cy="7342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12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7F986-A282-4E24-B7E0-7AFF669ED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about editing aircraft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504988C-3014-475A-B594-376F663DE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510154"/>
              </p:ext>
            </p:extLst>
          </p:nvPr>
        </p:nvGraphicFramePr>
        <p:xfrm>
          <a:off x="533400" y="1219200"/>
          <a:ext cx="7696200" cy="3740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5400">
                  <a:extLst>
                    <a:ext uri="{9D8B030D-6E8A-4147-A177-3AD203B41FA5}">
                      <a16:colId xmlns:a16="http://schemas.microsoft.com/office/drawing/2014/main" val="758388578"/>
                    </a:ext>
                  </a:extLst>
                </a:gridCol>
                <a:gridCol w="2565400">
                  <a:extLst>
                    <a:ext uri="{9D8B030D-6E8A-4147-A177-3AD203B41FA5}">
                      <a16:colId xmlns:a16="http://schemas.microsoft.com/office/drawing/2014/main" val="3507349914"/>
                    </a:ext>
                  </a:extLst>
                </a:gridCol>
                <a:gridCol w="2565400">
                  <a:extLst>
                    <a:ext uri="{9D8B030D-6E8A-4147-A177-3AD203B41FA5}">
                      <a16:colId xmlns:a16="http://schemas.microsoft.com/office/drawing/2014/main" val="1658538073"/>
                    </a:ext>
                  </a:extLst>
                </a:gridCol>
              </a:tblGrid>
              <a:tr h="261080">
                <a:tc>
                  <a:txBody>
                    <a:bodyPr/>
                    <a:lstStyle/>
                    <a:p>
                      <a:r>
                        <a:rPr lang="en-US" dirty="0"/>
                        <a:t>If…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Then…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Email sent?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733982"/>
                  </a:ext>
                </a:extLst>
              </a:tr>
              <a:tr h="659110">
                <a:tc>
                  <a:txBody>
                    <a:bodyPr/>
                    <a:lstStyle/>
                    <a:p>
                      <a:r>
                        <a:rPr lang="en-US" dirty="0"/>
                        <a:t>Aircraft is sim, or generic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EDIT is permitted.  (Admin can edit locked aircraft)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335332"/>
                  </a:ext>
                </a:extLst>
              </a:tr>
              <a:tr h="659110">
                <a:tc>
                  <a:txBody>
                    <a:bodyPr/>
                    <a:lstStyle/>
                    <a:p>
                      <a:r>
                        <a:rPr lang="en-US" dirty="0"/>
                        <a:t>Aircraft is locked (real aircraft)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Users cannot edit, but admins can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793084"/>
                  </a:ext>
                </a:extLst>
              </a:tr>
              <a:tr h="456890">
                <a:tc>
                  <a:txBody>
                    <a:bodyPr/>
                    <a:lstStyle/>
                    <a:p>
                      <a:r>
                        <a:rPr lang="en-US" dirty="0"/>
                        <a:t>User is ONLY pilot with that aircraft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Underlying aircraft is edited.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339802"/>
                  </a:ext>
                </a:extLst>
              </a:tr>
              <a:tr h="1115417">
                <a:tc>
                  <a:txBody>
                    <a:bodyPr/>
                    <a:lstStyle/>
                    <a:p>
                      <a:r>
                        <a:rPr lang="en-US" dirty="0"/>
                        <a:t>ICAO code OR category/class changes</a:t>
                      </a:r>
                    </a:p>
                    <a:p>
                      <a:r>
                        <a:rPr lang="en-US" dirty="0"/>
                        <a:t>(E.g., B-737 to C-172)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“Major change” – aircraft is cloned, user put into clone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pilots in that aircraft + admin is notified to review.  Admin has a “Make Default” button to choose preferred version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995311"/>
                  </a:ext>
                </a:extLst>
              </a:tr>
              <a:tr h="507008">
                <a:tc>
                  <a:txBody>
                    <a:bodyPr/>
                    <a:lstStyle/>
                    <a:p>
                      <a:r>
                        <a:rPr lang="en-US" dirty="0"/>
                        <a:t>All other edits </a:t>
                      </a:r>
                    </a:p>
                    <a:p>
                      <a:r>
                        <a:rPr lang="en-US" dirty="0"/>
                        <a:t>(e.g., C-172N to C-172S)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“Minor change” – underlying aircraft is edited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pilots in that aircraft + admin is notified to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46096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55AAB6F-9E19-D411-8406-3C37AA7915D5}"/>
              </a:ext>
            </a:extLst>
          </p:cNvPr>
          <p:cNvSpPr txBox="1"/>
          <p:nvPr/>
        </p:nvSpPr>
        <p:spPr>
          <a:xfrm>
            <a:off x="533400" y="5105400"/>
            <a:ext cx="7543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More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2"/>
              </a:rPr>
              <a:t>https://myflightbookblog.blogspot.com/2018/12/aircraft-and-models.html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3"/>
              </a:rPr>
              <a:t>https://myflightbookblog.blogspot.com/2019/04/adding-and-editing-aircraft-update.html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4"/>
              </a:rPr>
              <a:t>https://myflightbookblog.blogspot.com/2023/03/import-and.html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99326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479A7-EF5F-460F-986D-8563ADE08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Images/videos on MyFlightbook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E6A7E29B-BE2A-46E9-8B56-6ADAE79B588A}"/>
              </a:ext>
            </a:extLst>
          </p:cNvPr>
          <p:cNvSpPr/>
          <p:nvPr/>
        </p:nvSpPr>
        <p:spPr>
          <a:xfrm>
            <a:off x="5874491" y="4266406"/>
            <a:ext cx="2286000" cy="19812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Amazon S3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E1196285-437C-4008-8027-391F86F1C137}"/>
              </a:ext>
            </a:extLst>
          </p:cNvPr>
          <p:cNvSpPr/>
          <p:nvPr/>
        </p:nvSpPr>
        <p:spPr>
          <a:xfrm>
            <a:off x="5993606" y="2971800"/>
            <a:ext cx="685800" cy="3810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File System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24B41B-3A05-468F-8FAC-CC6A785214E9}"/>
              </a:ext>
            </a:extLst>
          </p:cNvPr>
          <p:cNvSpPr/>
          <p:nvPr/>
        </p:nvSpPr>
        <p:spPr>
          <a:xfrm>
            <a:off x="5874491" y="2133600"/>
            <a:ext cx="2209800" cy="1371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MyFlightbook Server</a:t>
            </a:r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D9357DF8-0599-43A7-A39B-552550A8C321}"/>
              </a:ext>
            </a:extLst>
          </p:cNvPr>
          <p:cNvSpPr/>
          <p:nvPr/>
        </p:nvSpPr>
        <p:spPr>
          <a:xfrm>
            <a:off x="7136606" y="2971800"/>
            <a:ext cx="685800" cy="3810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F8EBC8-6C93-44A0-8C17-C3EAB6E44B61}"/>
              </a:ext>
            </a:extLst>
          </p:cNvPr>
          <p:cNvSpPr/>
          <p:nvPr/>
        </p:nvSpPr>
        <p:spPr>
          <a:xfrm>
            <a:off x="990600" y="3733800"/>
            <a:ext cx="2209800" cy="8072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Client (Web or mobile app)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9018F73-769F-4527-AB4A-CDB26340DF15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3203946" y="2819400"/>
            <a:ext cx="2670545" cy="1129834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D0EFEDF-A370-477C-9918-BF0597CF3469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3203946" y="4266406"/>
            <a:ext cx="2677636" cy="99060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D91EFD-F3E7-4FDB-AC89-2BE24C47A7D5}"/>
              </a:ext>
            </a:extLst>
          </p:cNvPr>
          <p:cNvCxnSpPr>
            <a:cxnSpLocks/>
            <a:stCxn id="6" idx="2"/>
            <a:endCxn id="4" idx="3"/>
          </p:cNvCxnSpPr>
          <p:nvPr/>
        </p:nvCxnSpPr>
        <p:spPr>
          <a:xfrm>
            <a:off x="6979391" y="3505200"/>
            <a:ext cx="38100" cy="874483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EE65705-5335-447E-9A1D-B29D672CE533}"/>
              </a:ext>
            </a:extLst>
          </p:cNvPr>
          <p:cNvSpPr txBox="1"/>
          <p:nvPr/>
        </p:nvSpPr>
        <p:spPr>
          <a:xfrm>
            <a:off x="7000822" y="3811994"/>
            <a:ext cx="1702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3: Full file is </a:t>
            </a:r>
            <a:br>
              <a:rPr lang="en-US" sz="1200" dirty="0"/>
            </a:br>
            <a:r>
              <a:rPr lang="en-US" sz="1200" dirty="0"/>
              <a:t>uploaded to S3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81CBC73-71E2-4DFA-B2EC-630E6A2DAA92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3187801" y="3162300"/>
            <a:ext cx="2805805" cy="926694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1168FE0-7444-4AB1-81EA-F289B1EA4A07}"/>
              </a:ext>
            </a:extLst>
          </p:cNvPr>
          <p:cNvSpPr txBox="1"/>
          <p:nvPr/>
        </p:nvSpPr>
        <p:spPr>
          <a:xfrm rot="1177747">
            <a:off x="3719575" y="4828541"/>
            <a:ext cx="1940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5: Full image/video/PDFs</a:t>
            </a:r>
            <a:br>
              <a:rPr lang="en-US" sz="1200" dirty="0"/>
            </a:br>
            <a:r>
              <a:rPr lang="en-US" sz="1200" dirty="0"/>
              <a:t>are served from Amazon S3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41E462-E981-4E4D-955F-00D97F9B55F1}"/>
              </a:ext>
            </a:extLst>
          </p:cNvPr>
          <p:cNvSpPr txBox="1"/>
          <p:nvPr/>
        </p:nvSpPr>
        <p:spPr>
          <a:xfrm rot="20337043">
            <a:off x="3342667" y="3001300"/>
            <a:ext cx="2338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1: User uploads image/video/PDF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33C276-B9B9-4A72-BAF5-C3B01569DE14}"/>
              </a:ext>
            </a:extLst>
          </p:cNvPr>
          <p:cNvSpPr txBox="1"/>
          <p:nvPr/>
        </p:nvSpPr>
        <p:spPr>
          <a:xfrm rot="20508976">
            <a:off x="3487956" y="3602806"/>
            <a:ext cx="2315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4: Thumbnails are served out of the server’s file system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9D9052-5606-CA97-3478-87D296D55E16}"/>
              </a:ext>
            </a:extLst>
          </p:cNvPr>
          <p:cNvSpPr txBox="1"/>
          <p:nvPr/>
        </p:nvSpPr>
        <p:spPr>
          <a:xfrm>
            <a:off x="5486400" y="2526936"/>
            <a:ext cx="1854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2: Thumbnail </a:t>
            </a:r>
          </a:p>
          <a:p>
            <a:pPr algn="ctr"/>
            <a:r>
              <a:rPr lang="en-US" sz="1200" dirty="0"/>
              <a:t>created</a:t>
            </a:r>
          </a:p>
        </p:txBody>
      </p:sp>
    </p:spTree>
    <p:extLst>
      <p:ext uri="{BB962C8B-B14F-4D97-AF65-F5344CB8AC3E}">
        <p14:creationId xmlns:p14="http://schemas.microsoft.com/office/powerpoint/2010/main" val="2045281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Tools: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982" y="1219200"/>
            <a:ext cx="8229600" cy="4525963"/>
          </a:xfrm>
        </p:spPr>
        <p:txBody>
          <a:bodyPr>
            <a:normAutofit/>
          </a:bodyPr>
          <a:lstStyle/>
          <a:p>
            <a:r>
              <a:rPr lang="en-US" sz="1600" dirty="0"/>
              <a:t>Delete Orphans: (OBSOLETE) resolves inconsistencies when images are around after a flight/aircraft has been deleted</a:t>
            </a:r>
          </a:p>
          <a:p>
            <a:r>
              <a:rPr lang="en-US" sz="1600" dirty="0"/>
              <a:t>Review (x) images: allows you review images, migrate any local images</a:t>
            </a:r>
          </a:p>
          <a:p>
            <a:r>
              <a:rPr lang="en-US" sz="1600" dirty="0"/>
              <a:t>Sync Flight Images to DB (OBSOLETE) – SLOW but resolves discrepancies between database and thumbnails/images on disk</a:t>
            </a:r>
          </a:p>
          <a:p>
            <a:r>
              <a:rPr lang="en-US" sz="1600" dirty="0"/>
              <a:t>Delete Orphan S3 Images: (OBSOLETE), but looks for images on Amazon S3 that aren’t in the database and deletes them</a:t>
            </a:r>
          </a:p>
          <a:p>
            <a:pPr lvl="1"/>
            <a:r>
              <a:rPr lang="en-US" sz="1300" dirty="0"/>
              <a:t>“Preview Only” prevents sync flight/delete orphan from taking action, just shows what it would do</a:t>
            </a:r>
          </a:p>
          <a:p>
            <a:r>
              <a:rPr lang="en-US" sz="1600" dirty="0"/>
              <a:t>Images to fix: two issues sometimes arise; can be fixed here:</a:t>
            </a:r>
          </a:p>
          <a:p>
            <a:pPr lvl="1"/>
            <a:r>
              <a:rPr lang="en-US" sz="1400" dirty="0"/>
              <a:t>Images that have “</a:t>
            </a:r>
            <a:r>
              <a:rPr lang="en-US" sz="1400" dirty="0" err="1"/>
              <a:t>IsLocal</a:t>
            </a:r>
            <a:r>
              <a:rPr lang="en-US" sz="1400" dirty="0"/>
              <a:t>” set (i.e., migration to S3 failed).  Can migrate it from the “Review xxx Images” page.</a:t>
            </a:r>
          </a:p>
          <a:p>
            <a:pPr lvl="1"/>
            <a:r>
              <a:rPr lang="en-US" sz="1400" dirty="0"/>
              <a:t>Thumbnails sometimes don’t get width/height </a:t>
            </a:r>
            <a:br>
              <a:rPr lang="en-US" sz="1400" dirty="0"/>
            </a:br>
            <a:r>
              <a:rPr lang="en-US" sz="1400" dirty="0"/>
              <a:t>attribute correctly set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9C4BE4-FFD5-5EC3-A723-C9850A4C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88" y="3428992"/>
            <a:ext cx="24" cy="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BDB323-C011-A2BC-DD10-A073A0104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88" y="3428992"/>
            <a:ext cx="24" cy="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ACEAA9-88EF-DC33-8037-A3AA227DC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88" y="3428992"/>
            <a:ext cx="24" cy="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963016-D3CA-F04F-20D7-EF5D5B10F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962400"/>
            <a:ext cx="3539490" cy="225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5340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Tool: Review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review flight images, aircraft images, and endorsements</a:t>
            </a:r>
          </a:p>
          <a:p>
            <a:r>
              <a:rPr lang="en-US" dirty="0"/>
              <a:t>Two goals:</a:t>
            </a:r>
          </a:p>
          <a:p>
            <a:pPr lvl="1"/>
            <a:r>
              <a:rPr lang="en-US" dirty="0"/>
              <a:t>Ensure compliance with appropriate usage (no obviously copyrighted material, no porn, etc.)</a:t>
            </a:r>
          </a:p>
          <a:p>
            <a:pPr lvl="1"/>
            <a:r>
              <a:rPr lang="en-US" dirty="0"/>
              <a:t>Delete duplicates, which sometimes arise</a:t>
            </a:r>
          </a:p>
          <a:p>
            <a:r>
              <a:rPr lang="en-US" dirty="0"/>
              <a:t>These pages can be slow.</a:t>
            </a:r>
          </a:p>
          <a:p>
            <a:r>
              <a:rPr lang="en-US" dirty="0"/>
              <a:t>There is a “Migrate” option at the top of the page to migrate images to S3.  Only use this if the main images page reports that there are local images</a:t>
            </a:r>
          </a:p>
        </p:txBody>
      </p:sp>
    </p:spTree>
    <p:extLst>
      <p:ext uri="{BB962C8B-B14F-4D97-AF65-F5344CB8AC3E}">
        <p14:creationId xmlns:p14="http://schemas.microsoft.com/office/powerpoint/2010/main" val="4176805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FB256E-AEA4-44C2-85A7-CCADB155F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29741"/>
            <a:ext cx="7467600" cy="55243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Images Example</a:t>
            </a:r>
          </a:p>
        </p:txBody>
      </p:sp>
      <p:cxnSp>
        <p:nvCxnSpPr>
          <p:cNvPr id="5" name="Straight Arrow Connector 4"/>
          <p:cNvCxnSpPr>
            <a:cxnSpLocks/>
            <a:stCxn id="9" idx="3"/>
          </p:cNvCxnSpPr>
          <p:nvPr/>
        </p:nvCxnSpPr>
        <p:spPr>
          <a:xfrm>
            <a:off x="1371600" y="490210"/>
            <a:ext cx="838200" cy="145167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cxnSpLocks/>
            <a:stCxn id="12" idx="0"/>
          </p:cNvCxnSpPr>
          <p:nvPr/>
        </p:nvCxnSpPr>
        <p:spPr>
          <a:xfrm flipV="1">
            <a:off x="933450" y="2673977"/>
            <a:ext cx="133350" cy="4392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5" idx="1"/>
          </p:cNvCxnSpPr>
          <p:nvPr/>
        </p:nvCxnSpPr>
        <p:spPr>
          <a:xfrm flipH="1">
            <a:off x="2667001" y="2616218"/>
            <a:ext cx="1217962" cy="72232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stCxn id="16" idx="1"/>
          </p:cNvCxnSpPr>
          <p:nvPr/>
        </p:nvCxnSpPr>
        <p:spPr>
          <a:xfrm flipH="1">
            <a:off x="2667001" y="3592986"/>
            <a:ext cx="1803025" cy="6461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2400" y="228600"/>
            <a:ext cx="1219200" cy="52322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Page through images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6700" y="3113199"/>
            <a:ext cx="1333500" cy="95410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Link to underlying object (flight, etc.)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84963" y="2246886"/>
            <a:ext cx="1333500" cy="73866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Click the “x” to delete (can’t be undone!!)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70026" y="3223654"/>
            <a:ext cx="1333500" cy="73866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Click “Edit” to change a caption</a:t>
            </a:r>
          </a:p>
        </p:txBody>
      </p:sp>
      <p:cxnSp>
        <p:nvCxnSpPr>
          <p:cNvPr id="21" name="Straight Arrow Connector 20"/>
          <p:cNvCxnSpPr>
            <a:cxnSpLocks/>
            <a:stCxn id="22" idx="1"/>
          </p:cNvCxnSpPr>
          <p:nvPr/>
        </p:nvCxnSpPr>
        <p:spPr>
          <a:xfrm flipH="1">
            <a:off x="5029200" y="1690778"/>
            <a:ext cx="13716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400800" y="1321446"/>
            <a:ext cx="2209800" cy="73866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Migrate local images to Amazon S3, subject to limitations on the left</a:t>
            </a:r>
          </a:p>
        </p:txBody>
      </p:sp>
      <p:cxnSp>
        <p:nvCxnSpPr>
          <p:cNvPr id="25" name="Straight Arrow Connector 24"/>
          <p:cNvCxnSpPr>
            <a:cxnSpLocks/>
            <a:stCxn id="26" idx="0"/>
          </p:cNvCxnSpPr>
          <p:nvPr/>
        </p:nvCxnSpPr>
        <p:spPr>
          <a:xfrm flipH="1" flipV="1">
            <a:off x="1219200" y="4648200"/>
            <a:ext cx="211931" cy="67544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19062" y="5323645"/>
            <a:ext cx="2624137" cy="73866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For flights, you can get a link to the flight’s aircraft in case the image properly belongs there.</a:t>
            </a:r>
          </a:p>
        </p:txBody>
      </p:sp>
    </p:spTree>
    <p:extLst>
      <p:ext uri="{BB962C8B-B14F-4D97-AF65-F5344CB8AC3E}">
        <p14:creationId xmlns:p14="http://schemas.microsoft.com/office/powerpoint/2010/main" val="6430165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Images: flights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Sometimes people put images</a:t>
            </a:r>
            <a:br>
              <a:rPr lang="en-US" dirty="0"/>
            </a:br>
            <a:r>
              <a:rPr lang="en-US" dirty="0"/>
              <a:t>of the aircraft in their flight, and </a:t>
            </a:r>
            <a:br>
              <a:rPr lang="en-US" dirty="0"/>
            </a:br>
            <a:r>
              <a:rPr lang="en-US" dirty="0"/>
              <a:t>put that image on multiple flights.</a:t>
            </a:r>
          </a:p>
          <a:p>
            <a:r>
              <a:rPr lang="en-US" dirty="0"/>
              <a:t>When reviewing flights, there is a “Get Aircraft” link that provides a link to the aircraft for the flight</a:t>
            </a:r>
          </a:p>
          <a:p>
            <a:r>
              <a:rPr lang="en-US" dirty="0"/>
              <a:t>If it’s a good picture and shows the </a:t>
            </a:r>
            <a:r>
              <a:rPr lang="en-US" dirty="0" err="1"/>
              <a:t>tailnumber</a:t>
            </a:r>
            <a:r>
              <a:rPr lang="en-US" dirty="0"/>
              <a:t>, I will generally move the image to the aircraft and then delete from the flight</a:t>
            </a:r>
          </a:p>
          <a:p>
            <a:r>
              <a:rPr lang="en-US" dirty="0"/>
              <a:t>Or, if the image is already on the aircraft, simply delete it from the flight</a:t>
            </a:r>
          </a:p>
          <a:p>
            <a:r>
              <a:rPr lang="en-US" dirty="0"/>
              <a:t>(I confess I’ve done none of this in a few years – too much!)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29400" y="1371600"/>
            <a:ext cx="2390775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8920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Key Scenarios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533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Tool: User Airports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6400800" cy="470852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Can review all user-created airports</a:t>
            </a:r>
          </a:p>
          <a:p>
            <a:r>
              <a:rPr lang="en-US" dirty="0"/>
              <a:t>There is also a bulk-upload tool for airports.</a:t>
            </a:r>
          </a:p>
          <a:p>
            <a:r>
              <a:rPr lang="en-US" dirty="0"/>
              <a:t>Bulk upload is a CSV file with columns:</a:t>
            </a:r>
          </a:p>
          <a:p>
            <a:pPr lvl="1"/>
            <a:r>
              <a:rPr lang="en-US" dirty="0"/>
              <a:t>FAA: FAA Designator for the airport/</a:t>
            </a:r>
            <a:r>
              <a:rPr lang="en-US" dirty="0" err="1"/>
              <a:t>navaid</a:t>
            </a:r>
            <a:r>
              <a:rPr lang="en-US" dirty="0"/>
              <a:t> (e.g., “SFO”)</a:t>
            </a:r>
          </a:p>
          <a:p>
            <a:pPr lvl="1"/>
            <a:r>
              <a:rPr lang="en-US" dirty="0"/>
              <a:t>ICAO: ICAO Designator for an airport/</a:t>
            </a:r>
            <a:r>
              <a:rPr lang="en-US" dirty="0" err="1"/>
              <a:t>navaid</a:t>
            </a:r>
            <a:r>
              <a:rPr lang="en-US" dirty="0"/>
              <a:t> (e.g., “PHOG”)</a:t>
            </a:r>
          </a:p>
          <a:p>
            <a:pPr lvl="1"/>
            <a:r>
              <a:rPr lang="en-US" dirty="0"/>
              <a:t>IATA:IATA Designator for an airport/</a:t>
            </a:r>
            <a:r>
              <a:rPr lang="en-US" dirty="0" err="1"/>
              <a:t>navaid</a:t>
            </a:r>
            <a:r>
              <a:rPr lang="en-US" dirty="0"/>
              <a:t> (e.g., “OGG”)</a:t>
            </a:r>
          </a:p>
          <a:p>
            <a:pPr lvl="1"/>
            <a:r>
              <a:rPr lang="en-US" dirty="0"/>
              <a:t>Name: Name of the airport/</a:t>
            </a:r>
            <a:r>
              <a:rPr lang="en-US" dirty="0" err="1"/>
              <a:t>navaid</a:t>
            </a:r>
            <a:endParaRPr lang="en-US" dirty="0"/>
          </a:p>
          <a:p>
            <a:pPr lvl="1"/>
            <a:r>
              <a:rPr lang="en-US" dirty="0"/>
              <a:t>(Latitude, Longitude) OR (</a:t>
            </a:r>
            <a:r>
              <a:rPr lang="en-US" dirty="0" err="1"/>
              <a:t>LatLong</a:t>
            </a:r>
            <a:r>
              <a:rPr lang="en-US" dirty="0"/>
              <a:t>): location of the airport/</a:t>
            </a:r>
            <a:r>
              <a:rPr lang="en-US" dirty="0" err="1"/>
              <a:t>navaid</a:t>
            </a:r>
            <a:endParaRPr lang="en-US" dirty="0"/>
          </a:p>
          <a:p>
            <a:pPr lvl="1"/>
            <a:r>
              <a:rPr lang="en-US" dirty="0"/>
              <a:t>Type: code (see table at right) for type of facility</a:t>
            </a:r>
          </a:p>
          <a:p>
            <a:r>
              <a:rPr lang="en-US" dirty="0"/>
              <a:t>I periodically update FAA airports from </a:t>
            </a:r>
            <a:r>
              <a:rPr lang="en-US" dirty="0">
                <a:hlinkClick r:id="rId2"/>
              </a:rPr>
              <a:t>https://adip.faa.gov/agis/public/#/airportSearch/advanced</a:t>
            </a:r>
            <a:r>
              <a:rPr lang="en-US" dirty="0"/>
              <a:t> (click “Published 5010)</a:t>
            </a:r>
          </a:p>
          <a:p>
            <a:r>
              <a:rPr lang="en-US" dirty="0"/>
              <a:t>When doing bulk import, can review each airport and decide whether to import, or to update existing item in database</a:t>
            </a:r>
          </a:p>
          <a:p>
            <a:r>
              <a:rPr lang="en-US" dirty="0"/>
              <a:t>Can also look for likely duplicate airports to resolve</a:t>
            </a:r>
          </a:p>
          <a:p>
            <a:pPr lvl="1"/>
            <a:r>
              <a:rPr lang="en-US" dirty="0"/>
              <a:t>Obsolete codes remain in database as long as possible</a:t>
            </a:r>
          </a:p>
          <a:p>
            <a:pPr lvl="1"/>
            <a:r>
              <a:rPr lang="en-US" dirty="0"/>
              <a:t>IATA, FAA, and ICAO codes are simply redundant entries</a:t>
            </a:r>
          </a:p>
          <a:p>
            <a:pPr lvl="1"/>
            <a:r>
              <a:rPr lang="en-US" dirty="0"/>
              <a:t>Can designate one as preferred, or at least make them match up in location.  (See subsequent slide)</a:t>
            </a:r>
          </a:p>
          <a:p>
            <a:pPr lvl="2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543809"/>
              </p:ext>
            </p:extLst>
          </p:nvPr>
        </p:nvGraphicFramePr>
        <p:xfrm>
          <a:off x="7086600" y="1219200"/>
          <a:ext cx="1752600" cy="5326824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196510638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766328920"/>
                    </a:ext>
                  </a:extLst>
                </a:gridCol>
              </a:tblGrid>
              <a:tr h="240878">
                <a:tc>
                  <a:txBody>
                    <a:bodyPr/>
                    <a:lstStyle/>
                    <a:p>
                      <a:r>
                        <a:rPr lang="en-US" sz="1200" dirty="0"/>
                        <a:t>A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Airport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810190"/>
                  </a:ext>
                </a:extLst>
              </a:tr>
              <a:tr h="240878"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VORTAC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9999000"/>
                  </a:ext>
                </a:extLst>
              </a:tr>
              <a:tr h="240878"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VOR/DME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8112112"/>
                  </a:ext>
                </a:extLst>
              </a:tr>
              <a:tr h="240878">
                <a:tc>
                  <a:txBody>
                    <a:bodyPr/>
                    <a:lstStyle/>
                    <a:p>
                      <a:r>
                        <a:rPr lang="en-US" sz="1200" dirty="0"/>
                        <a:t>F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FAN Marker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8479619"/>
                  </a:ext>
                </a:extLst>
              </a:tr>
              <a:tr h="240878">
                <a:tc>
                  <a:txBody>
                    <a:bodyPr/>
                    <a:lstStyle/>
                    <a:p>
                      <a:r>
                        <a:rPr lang="en-US" sz="1200" dirty="0"/>
                        <a:t>FX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Airspace Fix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192927"/>
                  </a:ext>
                </a:extLst>
              </a:tr>
              <a:tr h="240878">
                <a:tc>
                  <a:txBody>
                    <a:bodyPr/>
                    <a:lstStyle/>
                    <a:p>
                      <a:r>
                        <a:rPr lang="en-US" sz="1200" dirty="0"/>
                        <a:t>H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Heliport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4228336"/>
                  </a:ext>
                </a:extLst>
              </a:tr>
              <a:tr h="240878">
                <a:tc>
                  <a:txBody>
                    <a:bodyPr/>
                    <a:lstStyle/>
                    <a:p>
                      <a:r>
                        <a:rPr lang="en-US" sz="1200" dirty="0"/>
                        <a:t>L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LFR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1725668"/>
                  </a:ext>
                </a:extLst>
              </a:tr>
              <a:tr h="240878">
                <a:tc>
                  <a:txBody>
                    <a:bodyPr/>
                    <a:lstStyle/>
                    <a:p>
                      <a:r>
                        <a:rPr lang="en-US" sz="1200" dirty="0"/>
                        <a:t>LC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Localizer or SDF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5755054"/>
                  </a:ext>
                </a:extLst>
              </a:tr>
              <a:tr h="422586">
                <a:tc>
                  <a:txBody>
                    <a:bodyPr/>
                    <a:lstStyle/>
                    <a:p>
                      <a:r>
                        <a:rPr lang="en-US" sz="1200" dirty="0"/>
                        <a:t>LM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LMM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6209915"/>
                  </a:ext>
                </a:extLst>
              </a:tr>
              <a:tr h="240878">
                <a:tc>
                  <a:txBody>
                    <a:bodyPr/>
                    <a:lstStyle/>
                    <a:p>
                      <a:r>
                        <a:rPr lang="en-US" sz="1200" dirty="0"/>
                        <a:t>LO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LOM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5667164"/>
                  </a:ext>
                </a:extLst>
              </a:tr>
              <a:tr h="240878">
                <a:tc>
                  <a:txBody>
                    <a:bodyPr/>
                    <a:lstStyle/>
                    <a:p>
                      <a:r>
                        <a:rPr lang="en-US" sz="1200" dirty="0"/>
                        <a:t>M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Marine NDB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5536211"/>
                  </a:ext>
                </a:extLst>
              </a:tr>
              <a:tr h="422586">
                <a:tc>
                  <a:txBody>
                    <a:bodyPr/>
                    <a:lstStyle/>
                    <a:p>
                      <a:r>
                        <a:rPr lang="en-US" sz="1200" dirty="0"/>
                        <a:t>MD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Marine NDB/DME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6219642"/>
                  </a:ext>
                </a:extLst>
              </a:tr>
              <a:tr h="422586">
                <a:tc>
                  <a:txBody>
                    <a:bodyPr/>
                    <a:lstStyle/>
                    <a:p>
                      <a:r>
                        <a:rPr lang="en-US" sz="1200" dirty="0"/>
                        <a:t>ML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MLS or ISMLS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538135"/>
                  </a:ext>
                </a:extLst>
              </a:tr>
              <a:tr h="240878">
                <a:tc>
                  <a:txBody>
                    <a:bodyPr/>
                    <a:lstStyle/>
                    <a:p>
                      <a:r>
                        <a:rPr lang="en-US" sz="1200" dirty="0"/>
                        <a:t>R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NDB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157908"/>
                  </a:ext>
                </a:extLst>
              </a:tr>
              <a:tr h="422586">
                <a:tc>
                  <a:txBody>
                    <a:bodyPr/>
                    <a:lstStyle/>
                    <a:p>
                      <a:r>
                        <a:rPr lang="en-US" sz="1200" dirty="0"/>
                        <a:t>RD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NDB/DME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8660383"/>
                  </a:ext>
                </a:extLst>
              </a:tr>
              <a:tr h="240878">
                <a:tc>
                  <a:txBody>
                    <a:bodyPr/>
                    <a:lstStyle/>
                    <a:p>
                      <a:r>
                        <a:rPr lang="en-US" sz="1200" dirty="0"/>
                        <a:t>S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Seaport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3946252"/>
                  </a:ext>
                </a:extLst>
              </a:tr>
              <a:tr h="240878">
                <a:tc>
                  <a:txBody>
                    <a:bodyPr/>
                    <a:lstStyle/>
                    <a:p>
                      <a:r>
                        <a:rPr lang="en-US" sz="1200" dirty="0"/>
                        <a:t>T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TACAN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2293447"/>
                  </a:ext>
                </a:extLst>
              </a:tr>
              <a:tr h="240878">
                <a:tc>
                  <a:txBody>
                    <a:bodyPr/>
                    <a:lstStyle/>
                    <a:p>
                      <a:r>
                        <a:rPr lang="en-US" sz="1200" dirty="0"/>
                        <a:t>U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UHF NDB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1774800"/>
                  </a:ext>
                </a:extLst>
              </a:tr>
              <a:tr h="240878">
                <a:tc>
                  <a:txBody>
                    <a:bodyPr/>
                    <a:lstStyle/>
                    <a:p>
                      <a:r>
                        <a:rPr lang="en-US" sz="1200" dirty="0"/>
                        <a:t>V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VOR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4387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701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F4C66-B879-B02F-2393-E977EA3FC11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/>
              <a:t>Admin Tool: User Airports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43F113-786F-5EDA-8FF1-3E81FFBE1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24000"/>
            <a:ext cx="8153400" cy="521596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FE213A-2296-2778-7D15-1D2387C27C23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295400" y="1707922"/>
            <a:ext cx="838200" cy="134395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B5B4AB2-E5BA-49E2-5DA1-2C8B481A355B}"/>
              </a:ext>
            </a:extLst>
          </p:cNvPr>
          <p:cNvSpPr txBox="1"/>
          <p:nvPr/>
        </p:nvSpPr>
        <p:spPr>
          <a:xfrm>
            <a:off x="76200" y="1338590"/>
            <a:ext cx="1219200" cy="73866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Overwrite non-user airport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E2237F-A458-18E6-0621-D0DD235DC2EA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371600" y="6082128"/>
            <a:ext cx="228600" cy="39487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9B7627-9D64-5624-ACCE-298B13A98A5F}"/>
              </a:ext>
            </a:extLst>
          </p:cNvPr>
          <p:cNvSpPr txBox="1"/>
          <p:nvPr/>
        </p:nvSpPr>
        <p:spPr>
          <a:xfrm>
            <a:off x="152400" y="5782046"/>
            <a:ext cx="1219200" cy="60016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View/delete airport created by a user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32B00BC-6496-19EB-10DC-4130339744BB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352550" y="5183833"/>
            <a:ext cx="476250" cy="33719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5397ADE-DDBF-3AD1-95C5-210AE9D6EFCC}"/>
              </a:ext>
            </a:extLst>
          </p:cNvPr>
          <p:cNvSpPr txBox="1"/>
          <p:nvPr/>
        </p:nvSpPr>
        <p:spPr>
          <a:xfrm>
            <a:off x="133350" y="4953000"/>
            <a:ext cx="1219200" cy="4616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Assign country/region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DC9A867-55F8-1C41-08C0-80C166DE195A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1352550" y="3964897"/>
            <a:ext cx="1238250" cy="72248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57FEEF4-4B6F-2E78-3848-1720B178B301}"/>
              </a:ext>
            </a:extLst>
          </p:cNvPr>
          <p:cNvSpPr txBox="1"/>
          <p:nvPr/>
        </p:nvSpPr>
        <p:spPr>
          <a:xfrm>
            <a:off x="133350" y="3664815"/>
            <a:ext cx="1219200" cy="60016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Import (hover over [?] for details)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D469672-D544-3FF2-34A1-99A1EBC7A83C}"/>
              </a:ext>
            </a:extLst>
          </p:cNvPr>
          <p:cNvCxnSpPr>
            <a:cxnSpLocks/>
          </p:cNvCxnSpPr>
          <p:nvPr/>
        </p:nvCxnSpPr>
        <p:spPr>
          <a:xfrm flipH="1">
            <a:off x="4267200" y="4585618"/>
            <a:ext cx="685800" cy="51978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66AF33F-6DF7-FD1D-104E-90648B1AAB69}"/>
              </a:ext>
            </a:extLst>
          </p:cNvPr>
          <p:cNvSpPr txBox="1"/>
          <p:nvPr/>
        </p:nvSpPr>
        <p:spPr>
          <a:xfrm>
            <a:off x="4953000" y="4447119"/>
            <a:ext cx="1219200" cy="27699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Reconcile dupes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19175C2-9332-DCFF-B94E-D31D13736EFD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2929891" y="3683887"/>
            <a:ext cx="1024891" cy="104023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412AED2-72DE-C212-8418-E637B0953D43}"/>
              </a:ext>
            </a:extLst>
          </p:cNvPr>
          <p:cNvSpPr txBox="1"/>
          <p:nvPr/>
        </p:nvSpPr>
        <p:spPr>
          <a:xfrm>
            <a:off x="1710691" y="3468443"/>
            <a:ext cx="1219200" cy="43088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DANGEROUS; DO NOT USE</a:t>
            </a:r>
          </a:p>
        </p:txBody>
      </p:sp>
    </p:spTree>
    <p:extLst>
      <p:ext uri="{BB962C8B-B14F-4D97-AF65-F5344CB8AC3E}">
        <p14:creationId xmlns:p14="http://schemas.microsoft.com/office/powerpoint/2010/main" val="37143662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8564A8-5107-9DF7-05A2-71DA064DD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Tools: User Airports, Import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C79AB2-1A96-42F1-D770-F5397D429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an example of a properly formatted CSV file (from the FAA, in this case) for import</a:t>
            </a:r>
          </a:p>
          <a:p>
            <a:pPr lvl="1"/>
            <a:r>
              <a:rPr lang="en-US" dirty="0"/>
              <a:t>Note that “Facility Type” is ignored; it’s there to generate the “Type” code</a:t>
            </a:r>
          </a:p>
          <a:p>
            <a:pPr lvl="1"/>
            <a:r>
              <a:rPr lang="en-US" dirty="0"/>
              <a:t>Beware of Excel doing stupid things like treating a code like “2E3” as (numerical) 2x10</a:t>
            </a:r>
            <a:r>
              <a:rPr lang="en-US" baseline="30000" dirty="0"/>
              <a:t>3</a:t>
            </a:r>
            <a:r>
              <a:rPr lang="en-US" dirty="0"/>
              <a:t> (</a:t>
            </a:r>
            <a:r>
              <a:rPr lang="en-US" dirty="0" err="1"/>
              <a:t>i.e</a:t>
            </a:r>
            <a:r>
              <a:rPr lang="en-US" dirty="0"/>
              <a:t>, 2,000).  Make sure the column is formatted as text!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2296A6-E466-17A4-922E-9FA676FF7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83" y="3428995"/>
            <a:ext cx="33" cy="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C21460-F9DA-E4AB-17A7-E0B60D9F5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732" y="4142165"/>
            <a:ext cx="7296823" cy="214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645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62B54-7D65-F3CB-68D9-1CA00F140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Tools: User Airports - Import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968A96-7821-AF5E-981C-EFE52A5EE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971800"/>
            <a:ext cx="8455694" cy="298628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F11EF1-7C07-9002-2231-AE35C959EA4A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533400" y="1879303"/>
            <a:ext cx="905827" cy="208309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8E50B81-E316-EF6F-22DE-9035059BDC0E}"/>
              </a:ext>
            </a:extLst>
          </p:cNvPr>
          <p:cNvSpPr txBox="1"/>
          <p:nvPr/>
        </p:nvSpPr>
        <p:spPr>
          <a:xfrm>
            <a:off x="152399" y="1417638"/>
            <a:ext cx="2573655" cy="4616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View location on the map: do this before adding!!!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07BCE3-687D-4500-AB45-7B47BEA2F1FF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3404236" y="2765772"/>
            <a:ext cx="511492" cy="232659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82AF5D-23AF-A425-76AB-41F0B06EFF28}"/>
              </a:ext>
            </a:extLst>
          </p:cNvPr>
          <p:cNvSpPr txBox="1"/>
          <p:nvPr/>
        </p:nvSpPr>
        <p:spPr>
          <a:xfrm>
            <a:off x="2726055" y="2211774"/>
            <a:ext cx="2379345" cy="55399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000" dirty="0"/>
              <a:t>Update existing airport location based on either incoming data or map location that you click (if map location is checked)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5BF0DA-7281-40ED-52A4-E7AEB2FFBA32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838200" y="2661544"/>
            <a:ext cx="779145" cy="152945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FF778B4-5D58-940A-80AE-353CC8765EF6}"/>
              </a:ext>
            </a:extLst>
          </p:cNvPr>
          <p:cNvSpPr txBox="1"/>
          <p:nvPr/>
        </p:nvSpPr>
        <p:spPr>
          <a:xfrm>
            <a:off x="1007745" y="2015213"/>
            <a:ext cx="1219200" cy="64633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New Airport: Add FAA (/ICAO/IATA)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1157B0-E98C-0422-F855-FF58E8F10F71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3657600" y="2822619"/>
            <a:ext cx="2514600" cy="304478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AE349FE-29A2-77F6-F825-717D1B4C54BF}"/>
              </a:ext>
            </a:extLst>
          </p:cNvPr>
          <p:cNvSpPr txBox="1"/>
          <p:nvPr/>
        </p:nvSpPr>
        <p:spPr>
          <a:xfrm>
            <a:off x="5562600" y="2083955"/>
            <a:ext cx="1219200" cy="73866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050" dirty="0"/>
              <a:t>Overwrite existing airport with the incoming data’s airport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9004C26-1499-54A0-467D-67CB1ABF1CF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1219200" y="2488773"/>
            <a:ext cx="1506855" cy="261662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118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FB40F-09A6-EE62-7849-ACA9612E4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Tools: User Airports - Dupes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7A5DBD-61D8-13D2-7BC0-56EF12EFF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749" y="3581400"/>
            <a:ext cx="7070501" cy="239869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E88E945-DA8E-D9BE-5F26-593DFFF91C0F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295400" y="1694637"/>
            <a:ext cx="143827" cy="295356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39DFBB5-02D4-9BB2-F805-DA7A5819A8C5}"/>
              </a:ext>
            </a:extLst>
          </p:cNvPr>
          <p:cNvSpPr txBox="1"/>
          <p:nvPr/>
        </p:nvSpPr>
        <p:spPr>
          <a:xfrm>
            <a:off x="152399" y="1417638"/>
            <a:ext cx="2573655" cy="27699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See how far apart the airports are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404E0C-5959-C5D0-FAF0-A1731BEDB6DD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295400" y="2366665"/>
            <a:ext cx="1591628" cy="251013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DB4B83C-FA65-13A8-1CD9-08A7464DC140}"/>
              </a:ext>
            </a:extLst>
          </p:cNvPr>
          <p:cNvSpPr txBox="1"/>
          <p:nvPr/>
        </p:nvSpPr>
        <p:spPr>
          <a:xfrm>
            <a:off x="1600200" y="1905000"/>
            <a:ext cx="2573655" cy="4616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View location on the map: do this to pick which location to use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CB51837-F593-04DA-69CE-4CB47A9F2AF3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4800600" y="2196635"/>
            <a:ext cx="813482" cy="275636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1BE8404-E867-9115-5F0A-AA8B203E2575}"/>
              </a:ext>
            </a:extLst>
          </p:cNvPr>
          <p:cNvSpPr txBox="1"/>
          <p:nvPr/>
        </p:nvSpPr>
        <p:spPr>
          <a:xfrm>
            <a:off x="4327254" y="1365638"/>
            <a:ext cx="2573655" cy="83099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“Preferred” indicates it is first among equals (usually the current ICAO code), used by the apps to determine which one to use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CD0C55-0B9C-2527-B7D7-4B344DBD7F05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6096001" y="3243363"/>
            <a:ext cx="905827" cy="171376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2FE37A0-84FB-6447-DE26-59D6BACBAF5E}"/>
              </a:ext>
            </a:extLst>
          </p:cNvPr>
          <p:cNvSpPr txBox="1"/>
          <p:nvPr/>
        </p:nvSpPr>
        <p:spPr>
          <a:xfrm>
            <a:off x="5715000" y="2412366"/>
            <a:ext cx="2573655" cy="83099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Once you decide which version you like, merge from that to the others.  That will update their latitude/longitudes</a:t>
            </a:r>
          </a:p>
        </p:txBody>
      </p:sp>
    </p:spTree>
    <p:extLst>
      <p:ext uri="{BB962C8B-B14F-4D97-AF65-F5344CB8AC3E}">
        <p14:creationId xmlns:p14="http://schemas.microsoft.com/office/powerpoint/2010/main" val="13245377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D9A7B-0729-6736-F6EE-AC06104CE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Tools: User Airports: </a:t>
            </a:r>
            <a:r>
              <a:rPr lang="en-US" dirty="0" err="1"/>
              <a:t>Georeferences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7F0EB-326D-732C-0A80-4692861B8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95400"/>
            <a:ext cx="8001000" cy="487860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4A6A7B-3B00-E655-8BBC-DEE697714972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371600" y="1879303"/>
            <a:ext cx="67627" cy="292129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5E5CD3E-3497-1D82-C3D7-F6E625333758}"/>
              </a:ext>
            </a:extLst>
          </p:cNvPr>
          <p:cNvSpPr txBox="1"/>
          <p:nvPr/>
        </p:nvSpPr>
        <p:spPr>
          <a:xfrm>
            <a:off x="152399" y="1417638"/>
            <a:ext cx="2573655" cy="4616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Specify criteria for airports to find; click “Get Next Set” to refresh the list.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B241DD5-7A3E-0357-BB89-035CF2B444A4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1066800" y="2660353"/>
            <a:ext cx="1744028" cy="320704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55EA718-39FD-36A2-3B66-ADB98D94A4C9}"/>
              </a:ext>
            </a:extLst>
          </p:cNvPr>
          <p:cNvSpPr txBox="1"/>
          <p:nvPr/>
        </p:nvSpPr>
        <p:spPr>
          <a:xfrm>
            <a:off x="1524000" y="2198688"/>
            <a:ext cx="2573655" cy="4616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View the airport on a map to decide where it lies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E80F161-A3A9-572C-E2FE-026517F3BDAC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3810000" y="5479323"/>
            <a:ext cx="1981200" cy="38807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2BE88BB-EFBE-AFD0-5A63-D73F66C0FFD2}"/>
              </a:ext>
            </a:extLst>
          </p:cNvPr>
          <p:cNvSpPr txBox="1"/>
          <p:nvPr/>
        </p:nvSpPr>
        <p:spPr>
          <a:xfrm>
            <a:off x="5791200" y="5029200"/>
            <a:ext cx="2573655" cy="90024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050" dirty="0"/>
              <a:t>The Country/Admin1 of nearest airport is shown; if it’s correct, just hit “user”; otherwise, use the Edit button on the left and provide a country/admin1.  These autocomplete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B8DC88-4B91-E0E9-300E-1E5E77EA0A1F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4724400" y="1680865"/>
            <a:ext cx="982027" cy="159573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9722878-841C-2ED3-5AAE-4402C223FEAB}"/>
              </a:ext>
            </a:extLst>
          </p:cNvPr>
          <p:cNvSpPr txBox="1"/>
          <p:nvPr/>
        </p:nvSpPr>
        <p:spPr>
          <a:xfrm>
            <a:off x="4419599" y="1219200"/>
            <a:ext cx="2573655" cy="4616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Click a nearby airport to see its country/Admin1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6ADB53-BC85-C47B-6525-390A51178B9D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3276600" y="5384631"/>
            <a:ext cx="1150621" cy="33036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4E41102-049C-FD26-D73D-7B1379AE2427}"/>
              </a:ext>
            </a:extLst>
          </p:cNvPr>
          <p:cNvSpPr txBox="1"/>
          <p:nvPr/>
        </p:nvSpPr>
        <p:spPr>
          <a:xfrm>
            <a:off x="3352801" y="4876800"/>
            <a:ext cx="2148839" cy="50783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900" dirty="0"/>
              <a:t>“Country” = Country, “Admin1” = State or province or named region.  Precede with “—” (two hyphens) if it’s contested</a:t>
            </a:r>
          </a:p>
        </p:txBody>
      </p:sp>
    </p:spTree>
    <p:extLst>
      <p:ext uri="{BB962C8B-B14F-4D97-AF65-F5344CB8AC3E}">
        <p14:creationId xmlns:p14="http://schemas.microsoft.com/office/powerpoint/2010/main" val="11069584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Tools: Edit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86200" cy="47085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Title: Identifies the property (e.g., “Approaches – ILS”)</a:t>
            </a:r>
          </a:p>
          <a:p>
            <a:r>
              <a:rPr lang="en-US" dirty="0"/>
              <a:t>Format String: displays the property’s value (e.g., “3 ILS Approaches”).  “{0}” is the placeholder for the value.</a:t>
            </a:r>
          </a:p>
          <a:p>
            <a:r>
              <a:rPr lang="en-US" dirty="0"/>
              <a:t>Description: Explains the purpose/usage of the property</a:t>
            </a:r>
          </a:p>
          <a:p>
            <a:r>
              <a:rPr lang="en-US" dirty="0"/>
              <a:t>Type: what kind of property is this (count of events, true/false, text, etc.)</a:t>
            </a:r>
          </a:p>
          <a:p>
            <a:r>
              <a:rPr lang="en-US" dirty="0"/>
              <a:t>Flags: indicate special semantics of the property (mostly for use in things like currency computations).  Set flags using checkboxes.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8EDE9C-6121-8D64-1374-349AF6274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600200"/>
            <a:ext cx="4158239" cy="409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562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Guidelines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Keep properties as general purpose as possible.  </a:t>
            </a:r>
          </a:p>
          <a:p>
            <a:pPr lvl="1"/>
            <a:r>
              <a:rPr lang="en-US" dirty="0"/>
              <a:t>E.g., “Charity Flight” rather than “Angel Flight”</a:t>
            </a:r>
          </a:p>
          <a:p>
            <a:r>
              <a:rPr lang="en-US" dirty="0"/>
              <a:t>Add properties only for things that really don’t belong in comments – i.e., for which a pilot might wat to do a structured search or a pivot table in Excel</a:t>
            </a:r>
          </a:p>
          <a:p>
            <a:r>
              <a:rPr lang="en-US" dirty="0"/>
              <a:t>Avoid properties that combine independent things</a:t>
            </a:r>
          </a:p>
          <a:p>
            <a:pPr lvl="1"/>
            <a:r>
              <a:rPr lang="en-US" dirty="0"/>
              <a:t>E.g., stay away from “Night Cross-country” or “Solo Night Cross Country.”.  </a:t>
            </a:r>
          </a:p>
          <a:p>
            <a:pPr lvl="1"/>
            <a:r>
              <a:rPr lang="en-US" dirty="0"/>
              <a:t>This is an invitation to ambiguity or errors in the data, don’t do it.</a:t>
            </a:r>
          </a:p>
          <a:p>
            <a:r>
              <a:rPr lang="en-US" dirty="0"/>
              <a:t>More information:</a:t>
            </a:r>
          </a:p>
          <a:p>
            <a:pPr lvl="1"/>
            <a:r>
              <a:rPr lang="en-US" dirty="0">
                <a:hlinkClick r:id="rId2"/>
              </a:rPr>
              <a:t>https://myflightbookblog.blogspot.com/2018/03/whats-with-these-flight-properties.html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https://myflightbookblog.blogspot.com/2017/11/combination-properties.html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https://myflightbookblog.blogspot.com/2020/09/properties-in-depth-part-1-goals-and.html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https://myflightbookblog.blogspot.com/2020/09/properties-in-depth-part-2-properties.html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935138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Admin Tools: Endorsement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is where templates can be created/edited for endorsements that a flight instructor can give to a student</a:t>
            </a:r>
          </a:p>
          <a:p>
            <a:r>
              <a:rPr lang="en-US" dirty="0"/>
              <a:t>Uses a pseudo-markup language to specify placeholders for student name, date, etc.</a:t>
            </a:r>
          </a:p>
          <a:p>
            <a:pPr lvl="1"/>
            <a:r>
              <a:rPr lang="en-US" dirty="0"/>
              <a:t>{x} for a single-line entry with watermark "x"</a:t>
            </a:r>
          </a:p>
          <a:p>
            <a:pPr lvl="1"/>
            <a:r>
              <a:rPr lang="en-US" dirty="0"/>
              <a:t>{Freeform} for freeform multi-line text (no watermark prompt)</a:t>
            </a:r>
          </a:p>
          <a:p>
            <a:pPr lvl="1"/>
            <a:r>
              <a:rPr lang="en-US" dirty="0"/>
              <a:t>{Date} for the date (prefilled)</a:t>
            </a:r>
          </a:p>
          <a:p>
            <a:pPr lvl="1"/>
            <a:r>
              <a:rPr lang="en-US" dirty="0"/>
              <a:t>{Student} for the Student's name (pre-filled)</a:t>
            </a:r>
          </a:p>
          <a:p>
            <a:pPr lvl="1"/>
            <a:r>
              <a:rPr lang="en-US" dirty="0"/>
              <a:t>{x/y/z} for a drop-down of choices x, y, and z</a:t>
            </a:r>
          </a:p>
        </p:txBody>
      </p:sp>
    </p:spTree>
    <p:extLst>
      <p:ext uri="{BB962C8B-B14F-4D97-AF65-F5344CB8AC3E}">
        <p14:creationId xmlns:p14="http://schemas.microsoft.com/office/powerpoint/2010/main" val="12485763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Tool: Edit FAQ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Link to FAQ is on bottom of every page.</a:t>
            </a:r>
          </a:p>
          <a:p>
            <a:r>
              <a:rPr lang="en-US" dirty="0"/>
              <a:t>FAQ items consist of a category, a question, and an answer.  They are grouped by category at display time.</a:t>
            </a:r>
          </a:p>
          <a:p>
            <a:r>
              <a:rPr lang="en-US" dirty="0"/>
              <a:t>FAQ answer can contain HTML markup</a:t>
            </a:r>
          </a:p>
          <a:p>
            <a:r>
              <a:rPr lang="en-US" dirty="0"/>
              <a:t>FAQ is branding-aware (will use correct brand based on environment)</a:t>
            </a:r>
          </a:p>
          <a:p>
            <a:pPr lvl="1"/>
            <a:r>
              <a:rPr lang="en-US" dirty="0"/>
              <a:t>All links should use relative paths (i.e., not include the domain name) to work with multiple brands</a:t>
            </a:r>
          </a:p>
          <a:p>
            <a:pPr lvl="1"/>
            <a:r>
              <a:rPr lang="en-US" dirty="0"/>
              <a:t>%APP_NAME%: the name of the app</a:t>
            </a:r>
          </a:p>
          <a:p>
            <a:pPr lvl="1"/>
            <a:r>
              <a:rPr lang="en-US" dirty="0"/>
              <a:t>%SHORT_DATE%: Current date format (short) - date pattern</a:t>
            </a:r>
          </a:p>
          <a:p>
            <a:pPr lvl="1"/>
            <a:r>
              <a:rPr lang="en-US" dirty="0"/>
              <a:t>%DATE_TIME%: Current time format (long) - sample in long format</a:t>
            </a:r>
          </a:p>
          <a:p>
            <a:pPr lvl="1"/>
            <a:r>
              <a:rPr lang="en-US" dirty="0"/>
              <a:t>%APP_URL%: the URL (host) for the current request.</a:t>
            </a:r>
          </a:p>
          <a:p>
            <a:pPr lvl="1"/>
            <a:r>
              <a:rPr lang="en-US" dirty="0"/>
              <a:t>%APP_ROOT%: The root (analogous to "~") for the app brand.</a:t>
            </a:r>
          </a:p>
          <a:p>
            <a:pPr lvl="1"/>
            <a:r>
              <a:rPr lang="en-US" dirty="0"/>
              <a:t>%APP_LOGO%: the URL for the app logo</a:t>
            </a:r>
          </a:p>
          <a:p>
            <a:pPr lvl="1"/>
            <a:r>
              <a:rPr lang="en-US" dirty="0"/>
              <a:t>E.g., the “Contact” link is http://%APP_URL%%APP_ROOT%/Public/ContactMe.aspx which translates to http://myflightbook.com/logbook/Public/ContactMe.aspx</a:t>
            </a:r>
          </a:p>
        </p:txBody>
      </p:sp>
    </p:spTree>
    <p:extLst>
      <p:ext uri="{BB962C8B-B14F-4D97-AF65-F5344CB8AC3E}">
        <p14:creationId xmlns:p14="http://schemas.microsoft.com/office/powerpoint/2010/main" val="680066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Support Scenarios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 in FAQ (that’s why there’s a FAQ) – can review FAQ to see these</a:t>
            </a:r>
          </a:p>
          <a:p>
            <a:r>
              <a:rPr lang="en-US" dirty="0"/>
              <a:t>Forgotten passwords/Locked accounts</a:t>
            </a:r>
          </a:p>
          <a:p>
            <a:r>
              <a:rPr lang="en-US" dirty="0"/>
              <a:t>Feature requests or questions</a:t>
            </a:r>
          </a:p>
          <a:p>
            <a:r>
              <a:rPr lang="en-US" dirty="0"/>
              <a:t>Typically get 2-5 such support requests/day.</a:t>
            </a:r>
          </a:p>
        </p:txBody>
      </p:sp>
    </p:spTree>
    <p:extLst>
      <p:ext uri="{BB962C8B-B14F-4D97-AF65-F5344CB8AC3E}">
        <p14:creationId xmlns:p14="http://schemas.microsoft.com/office/powerpoint/2010/main" val="29756560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Tool: Achievements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958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Two functions:</a:t>
            </a:r>
          </a:p>
          <a:p>
            <a:pPr lvl="1"/>
            <a:r>
              <a:rPr lang="en-US" dirty="0"/>
              <a:t>Invalidate cache of user achievements (i.e., force it to be computed next time they view achievements</a:t>
            </a:r>
          </a:p>
          <a:p>
            <a:pPr lvl="1"/>
            <a:r>
              <a:rPr lang="en-US" dirty="0"/>
              <a:t>Create new airport achievements</a:t>
            </a:r>
          </a:p>
          <a:p>
            <a:r>
              <a:rPr lang="en-US" dirty="0"/>
              <a:t>Airport achievements:</a:t>
            </a:r>
          </a:p>
          <a:p>
            <a:pPr lvl="1"/>
            <a:r>
              <a:rPr lang="en-US" dirty="0"/>
              <a:t>Title: self explanatory</a:t>
            </a:r>
          </a:p>
          <a:p>
            <a:pPr lvl="1"/>
            <a:r>
              <a:rPr lang="en-US" dirty="0"/>
              <a:t>Binary: if checked, this is something you achieve or you don’t achieve (and subsequent items are ignored)</a:t>
            </a:r>
          </a:p>
          <a:p>
            <a:pPr lvl="1"/>
            <a:r>
              <a:rPr lang="en-US" dirty="0"/>
              <a:t>Bronze/silver/gold/platinum: how many airports in the list do you need to land at to achieve these levels?  (Need to be ascending)</a:t>
            </a:r>
          </a:p>
          <a:p>
            <a:pPr lvl="1"/>
            <a:r>
              <a:rPr lang="en-US" dirty="0"/>
              <a:t>Overlay: name of the PNG file in the Images directory that overlays the badge</a:t>
            </a:r>
          </a:p>
          <a:p>
            <a:pPr lvl="1"/>
            <a:r>
              <a:rPr lang="en-US" dirty="0"/>
              <a:t>Airport codes: the set of airports that comprise the achievement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1797D0-84A2-419C-9B37-30D158944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1624012"/>
            <a:ext cx="3609421" cy="304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855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17C7C-FA42-4DFB-9062-8010A5791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88323-5C94-4FD1-BE48-07B10F0BC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stored directly in the flights table, but generally not (performance)</a:t>
            </a:r>
          </a:p>
          <a:p>
            <a:pPr lvl="1"/>
            <a:r>
              <a:rPr lang="en-US" dirty="0"/>
              <a:t>Compressed flight path is stored in database, and original is saved to disk in .telemetry file</a:t>
            </a:r>
          </a:p>
          <a:p>
            <a:pPr lvl="1"/>
            <a:r>
              <a:rPr lang="en-US" dirty="0"/>
              <a:t>Avoids need to parse/reparse data, reduces bloat, increases performance.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6665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Tools: Telemetry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529" y="1417638"/>
            <a:ext cx="3846871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Allows migration of telemetry between database and individual disk files (similar to images and Amazon S3)</a:t>
            </a:r>
          </a:p>
          <a:p>
            <a:r>
              <a:rPr lang="en-US" dirty="0"/>
              <a:t>Can also reconcile data inconsistencies, look up telemetry on a per-user basis, and see stats.</a:t>
            </a:r>
          </a:p>
          <a:p>
            <a:r>
              <a:rPr lang="en-US" dirty="0"/>
              <a:t>Fun “Antipodes” tool</a:t>
            </a:r>
          </a:p>
          <a:p>
            <a:r>
              <a:rPr lang="en-US" dirty="0"/>
              <a:t>Almost never need to work with this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6ACA23-D912-4D4F-916D-54F51CD8F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292590"/>
            <a:ext cx="4648200" cy="25360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071B88-0102-4653-86BF-B5B28EC04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494" y="2727683"/>
            <a:ext cx="1883553" cy="381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638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Tools: </a:t>
            </a:r>
            <a:r>
              <a:rPr lang="en-US" dirty="0" err="1"/>
              <a:t>Misc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Handle duplicate/empty properties</a:t>
            </a:r>
          </a:p>
          <a:p>
            <a:pPr lvl="1"/>
            <a:r>
              <a:rPr lang="en-US" dirty="0"/>
              <a:t>Just click them to view them in context and delete them (obviously only one in the case of duplicates).</a:t>
            </a:r>
          </a:p>
          <a:p>
            <a:pPr lvl="1"/>
            <a:r>
              <a:rPr lang="en-US" dirty="0"/>
              <a:t>I think I’ve finally caught all the scenarios where this can happen; haven’t seen dupes in a while</a:t>
            </a:r>
          </a:p>
          <a:p>
            <a:r>
              <a:rPr lang="en-US" dirty="0"/>
              <a:t>Investigate/</a:t>
            </a:r>
            <a:r>
              <a:rPr lang="en-US" dirty="0" err="1"/>
              <a:t>recompute</a:t>
            </a:r>
            <a:r>
              <a:rPr lang="en-US" dirty="0"/>
              <a:t> invalid signatures (slow!)</a:t>
            </a:r>
          </a:p>
          <a:p>
            <a:pPr lvl="1"/>
            <a:r>
              <a:rPr lang="en-US" dirty="0"/>
              <a:t>Can arise if aircraft changes (e.g., clone or merging of duplicate aircraft)</a:t>
            </a:r>
          </a:p>
          <a:p>
            <a:pPr lvl="1"/>
            <a:r>
              <a:rPr lang="en-US" dirty="0"/>
              <a:t>Best to do this on a development machine first.</a:t>
            </a:r>
          </a:p>
          <a:p>
            <a:r>
              <a:rPr lang="en-US" dirty="0"/>
              <a:t>Flush the cache on the live site (to pick up DB changes)</a:t>
            </a:r>
          </a:p>
          <a:p>
            <a:r>
              <a:rPr lang="en-US" dirty="0"/>
              <a:t>Re-run the </a:t>
            </a:r>
            <a:r>
              <a:rPr lang="en-US"/>
              <a:t>nightly cloud backup </a:t>
            </a:r>
            <a:r>
              <a:rPr lang="en-US" dirty="0"/>
              <a:t>job (only if Cloud Backup didn’t run)</a:t>
            </a:r>
          </a:p>
        </p:txBody>
      </p:sp>
    </p:spTree>
    <p:extLst>
      <p:ext uri="{BB962C8B-B14F-4D97-AF65-F5344CB8AC3E}">
        <p14:creationId xmlns:p14="http://schemas.microsoft.com/office/powerpoint/2010/main" val="20072486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Reporting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9268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4419600" cy="4525963"/>
          </a:xfrm>
        </p:spPr>
        <p:txBody>
          <a:bodyPr>
            <a:normAutofit/>
          </a:bodyPr>
          <a:lstStyle/>
          <a:p>
            <a:r>
              <a:rPr lang="en-US" dirty="0"/>
              <a:t>View details of donations made by time period</a:t>
            </a:r>
          </a:p>
          <a:p>
            <a:r>
              <a:rPr lang="en-US" dirty="0"/>
              <a:t>Search for donations by username</a:t>
            </a:r>
          </a:p>
          <a:p>
            <a:r>
              <a:rPr lang="en-US" dirty="0"/>
              <a:t>Add transactions manually to make adjustments </a:t>
            </a:r>
          </a:p>
          <a:p>
            <a:pPr lvl="1"/>
            <a:r>
              <a:rPr lang="en-US" dirty="0"/>
              <a:t>Does NOT actually issue refunds!!  (just local recordkeeping)</a:t>
            </a:r>
          </a:p>
          <a:p>
            <a:r>
              <a:rPr lang="en-US" dirty="0"/>
              <a:t>Reset gratuities – use carefully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49D2DC-A4DA-4333-ABFE-CD78DBBAE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676400"/>
            <a:ext cx="4347926" cy="258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051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Tools: Stats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Displays some interesting usage statistics for the site.</a:t>
            </a:r>
          </a:p>
          <a:p>
            <a:r>
              <a:rPr lang="en-US" dirty="0"/>
              <a:t>No actions necessary in this section</a:t>
            </a:r>
          </a:p>
          <a:p>
            <a:r>
              <a:rPr lang="en-US" dirty="0"/>
              <a:t>Emailed nightly</a:t>
            </a:r>
          </a:p>
          <a:p>
            <a:r>
              <a:rPr lang="en-US" dirty="0"/>
              <a:t>SLOW to compute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8A43D1-DAF5-4002-8884-F8D9A24B8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2590800"/>
            <a:ext cx="4374444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664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Misc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079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Shunting the 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17638"/>
            <a:ext cx="8229600" cy="384016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Site can be shunted if necessary</a:t>
            </a:r>
          </a:p>
          <a:p>
            <a:pPr lvl="1"/>
            <a:r>
              <a:rPr lang="en-US" dirty="0"/>
              <a:t>LAST RESORT – CALL ME</a:t>
            </a:r>
          </a:p>
          <a:p>
            <a:pPr lvl="1"/>
            <a:r>
              <a:rPr lang="en-US" dirty="0"/>
              <a:t>Most site updates do NOT require shunting; this is a failsafe in case you need to stop all operations in order to maintain data integrity</a:t>
            </a:r>
          </a:p>
          <a:p>
            <a:pPr lvl="2"/>
            <a:r>
              <a:rPr lang="en-US" dirty="0"/>
              <a:t>E.g., if migrating to a new server</a:t>
            </a:r>
          </a:p>
          <a:p>
            <a:r>
              <a:rPr lang="en-US" dirty="0"/>
              <a:t>When shunted, a “Under Maintenance” page is shown</a:t>
            </a:r>
          </a:p>
          <a:p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Requires editing </a:t>
            </a:r>
            <a:r>
              <a:rPr lang="en-US" dirty="0" err="1"/>
              <a:t>LocalConfig</a:t>
            </a:r>
            <a:r>
              <a:rPr lang="en-US" dirty="0"/>
              <a:t> table in database and then restarting the IIS process.  Set </a:t>
            </a:r>
            <a:r>
              <a:rPr lang="en-US" dirty="0" err="1"/>
              <a:t>ShuntState</a:t>
            </a:r>
            <a:r>
              <a:rPr lang="en-US" dirty="0"/>
              <a:t>=“shunted” to shunt, anything else to un-shunt.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3384D7-AA49-F4F4-62AA-F1AA37269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163" y="2971800"/>
            <a:ext cx="6017274" cy="118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4138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50CA5-1A5C-45D6-B35D-A49E90DC7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Misc</a:t>
            </a:r>
            <a:r>
              <a:rPr lang="en-US" dirty="0"/>
              <a:t>: Autoreply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25DFA-5B45-4FC4-A269-D9A5E31C3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set up an “Out of office” that will auto-respond to Contact Us page</a:t>
            </a:r>
          </a:p>
          <a:p>
            <a:pPr lvl="1"/>
            <a:r>
              <a:rPr lang="en-US" dirty="0"/>
              <a:t>Can turn off/on in Admin-&gt;Misc tools</a:t>
            </a:r>
          </a:p>
          <a:p>
            <a:pPr lvl="1"/>
            <a:r>
              <a:rPr lang="en-US" dirty="0"/>
              <a:t>Replies using localized text from </a:t>
            </a:r>
            <a:r>
              <a:rPr lang="en-US" dirty="0" err="1"/>
              <a:t>emailtemplates</a:t>
            </a:r>
            <a:r>
              <a:rPr lang="en-US" dirty="0"/>
              <a:t>, so may need site update before turning on.</a:t>
            </a:r>
          </a:p>
          <a:p>
            <a:r>
              <a:rPr lang="en-US" dirty="0"/>
              <a:t>I usually only use this if I will be offline for an extended period of time</a:t>
            </a:r>
          </a:p>
        </p:txBody>
      </p:sp>
    </p:spTree>
    <p:extLst>
      <p:ext uri="{BB962C8B-B14F-4D97-AF65-F5344CB8AC3E}">
        <p14:creationId xmlns:p14="http://schemas.microsoft.com/office/powerpoint/2010/main" val="2961362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Management/Admin Scenarios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management and integrity</a:t>
            </a:r>
          </a:p>
          <a:p>
            <a:pPr lvl="1"/>
            <a:r>
              <a:rPr lang="en-US" dirty="0"/>
              <a:t>Dealing with new make/models.</a:t>
            </a:r>
          </a:p>
          <a:p>
            <a:pPr lvl="1"/>
            <a:r>
              <a:rPr lang="en-US" dirty="0"/>
              <a:t>Aircraft edits</a:t>
            </a:r>
          </a:p>
          <a:p>
            <a:pPr lvl="1"/>
            <a:r>
              <a:rPr lang="en-US" dirty="0"/>
              <a:t>Verifying site health</a:t>
            </a:r>
          </a:p>
          <a:p>
            <a:pPr lvl="1"/>
            <a:r>
              <a:rPr lang="en-US" dirty="0"/>
              <a:t>Crashes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1946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F7E2B-3F83-C2D5-D269-866A8775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Hosting and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8C1A2-0DD3-4EB6-822C-DFC269FC2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Starting in 2018 and through this writing (2026), MyFlightbook is hosted on Google Cloud</a:t>
            </a:r>
          </a:p>
          <a:p>
            <a:r>
              <a:rPr lang="en-US" dirty="0"/>
              <a:t>Manage through Console.cloud.google.com</a:t>
            </a:r>
          </a:p>
          <a:p>
            <a:r>
              <a:rPr lang="en-US" dirty="0"/>
              <a:t>As of now, the services include:</a:t>
            </a:r>
          </a:p>
          <a:p>
            <a:pPr lvl="1"/>
            <a:r>
              <a:rPr lang="en-US" dirty="0"/>
              <a:t>One VM running Windows server 2016, </a:t>
            </a:r>
            <a:r>
              <a:rPr lang="en-US" dirty="0" err="1"/>
              <a:t>ASP.Net</a:t>
            </a:r>
            <a:r>
              <a:rPr lang="en-US" dirty="0"/>
              <a:t>, IIS.  See the </a:t>
            </a:r>
            <a:r>
              <a:rPr lang="en-US" dirty="0" err="1">
                <a:hlinkClick r:id="rId2"/>
              </a:rPr>
              <a:t>Github</a:t>
            </a:r>
            <a:r>
              <a:rPr lang="en-US" dirty="0">
                <a:hlinkClick r:id="rId2"/>
              </a:rPr>
              <a:t> Wiki </a:t>
            </a:r>
            <a:r>
              <a:rPr lang="en-US" dirty="0"/>
              <a:t>for more information about how to configure a server.</a:t>
            </a:r>
          </a:p>
          <a:p>
            <a:pPr lvl="1"/>
            <a:r>
              <a:rPr lang="en-US" dirty="0"/>
              <a:t>One MySQL instance</a:t>
            </a:r>
          </a:p>
          <a:p>
            <a:pPr lvl="1"/>
            <a:r>
              <a:rPr lang="en-US" dirty="0"/>
              <a:t>Amazon S3 for images, and Amazon Elastic Transcoder for processing videos</a:t>
            </a:r>
          </a:p>
          <a:p>
            <a:pPr lvl="1"/>
            <a:r>
              <a:rPr lang="en-US" dirty="0" err="1"/>
              <a:t>MailGun</a:t>
            </a:r>
            <a:r>
              <a:rPr lang="en-US" dirty="0"/>
              <a:t> for sending email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0535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71BFD-6780-43AC-60FC-7834790E6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Hosting – monitoring site health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36713-11F4-6D25-608C-C2F43EC66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3"/>
            <a:ext cx="8229600" cy="260602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Most important metrics are CPU and memory. </a:t>
            </a:r>
          </a:p>
          <a:p>
            <a:pPr lvl="1"/>
            <a:r>
              <a:rPr lang="en-US" dirty="0"/>
              <a:t>CPU can be spiky, but average should be well under 50%</a:t>
            </a:r>
          </a:p>
          <a:p>
            <a:pPr lvl="2"/>
            <a:r>
              <a:rPr lang="en-US" dirty="0"/>
              <a:t>Nightly run for email/backup at midnight Pacific Time can spend a couple of hours at higher load</a:t>
            </a:r>
          </a:p>
          <a:p>
            <a:pPr lvl="1"/>
            <a:r>
              <a:rPr lang="en-US" dirty="0"/>
              <a:t>Memory usage typically hovers in the 40-50% range</a:t>
            </a:r>
          </a:p>
          <a:p>
            <a:pPr lvl="1"/>
            <a:r>
              <a:rPr lang="en-US" dirty="0"/>
              <a:t>If janky, it’s best to simply restart the IIS process by using RDP into the server and using task manager (or </a:t>
            </a:r>
            <a:r>
              <a:rPr lang="en-US" dirty="0" err="1"/>
              <a:t>IISReset</a:t>
            </a:r>
            <a:r>
              <a:rPr lang="en-US" dirty="0"/>
              <a:t>), but clicking “Reset” on the button below can be used as a last resort.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4889CE-5C29-4335-F984-68BA020C0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206232"/>
            <a:ext cx="7924800" cy="1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0482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F3A13-0E72-F14E-3A8D-979973508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hosting – Database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BE7A1-D2E0-48EB-AA9E-1A9F83FB7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I’ve never had an issue here</a:t>
            </a:r>
          </a:p>
          <a:p>
            <a:r>
              <a:rPr lang="en-US" dirty="0"/>
              <a:t>Main thing I do is an export of the “Logbook” database every couple of days so that I can have a snapshot for development use</a:t>
            </a:r>
          </a:p>
          <a:p>
            <a:pPr lvl="1"/>
            <a:r>
              <a:rPr lang="en-US" dirty="0"/>
              <a:t>Export to filename.sql.gz to create a compressed backup</a:t>
            </a:r>
          </a:p>
          <a:p>
            <a:pPr lvl="1"/>
            <a:r>
              <a:rPr lang="en-US" dirty="0"/>
              <a:t>As of Jan 2026, the full .</a:t>
            </a:r>
            <a:r>
              <a:rPr lang="en-US" dirty="0" err="1"/>
              <a:t>sql</a:t>
            </a:r>
            <a:r>
              <a:rPr lang="en-US" dirty="0"/>
              <a:t> file is almost 12GB.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FDC46C-6460-40AF-006B-E73995FA9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4336863"/>
            <a:ext cx="6248400" cy="178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8882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839E-6C93-E1A8-5C77-13518773E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Hosting -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4089D-6E87-7F0D-A12C-0D1F2D0AA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Monitoring is currently looking at uptime and CPU usage</a:t>
            </a:r>
          </a:p>
          <a:p>
            <a:pPr lvl="1"/>
            <a:r>
              <a:rPr lang="en-US" b="0" i="0" dirty="0">
                <a:effectLst/>
                <a:latin typeface="Roboto" panose="02000000000000000000" pitchFamily="2" charset="0"/>
              </a:rPr>
              <a:t>/logbook/Public/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FAQ.aspx?ut</a:t>
            </a:r>
            <a:r>
              <a:rPr lang="en-US" b="0" i="0" dirty="0">
                <a:effectLst/>
                <a:latin typeface="Roboto" panose="02000000000000000000" pitchFamily="2" charset="0"/>
              </a:rPr>
              <a:t>=1 always bypasses cache (“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ut</a:t>
            </a:r>
            <a:r>
              <a:rPr lang="en-US" b="0" i="0" dirty="0">
                <a:effectLst/>
                <a:latin typeface="Roboto" panose="02000000000000000000" pitchFamily="2" charset="0"/>
              </a:rPr>
              <a:t>” here means “uptime”) and hits database; it’s a lightweight page</a:t>
            </a:r>
          </a:p>
          <a:p>
            <a:pPr lvl="2"/>
            <a:r>
              <a:rPr lang="en-US" dirty="0">
                <a:latin typeface="Roboto" panose="02000000000000000000" pitchFamily="2" charset="0"/>
              </a:rPr>
              <a:t>Checks for reachability ever 5 minutes or so.</a:t>
            </a:r>
          </a:p>
          <a:p>
            <a:pPr lvl="1"/>
            <a:r>
              <a:rPr lang="en-US" dirty="0">
                <a:latin typeface="Roboto" panose="02000000000000000000" pitchFamily="2" charset="0"/>
              </a:rPr>
              <a:t>Also watches for CPU over 80%</a:t>
            </a:r>
          </a:p>
          <a:p>
            <a:r>
              <a:rPr lang="en-US" dirty="0">
                <a:latin typeface="Roboto" panose="02000000000000000000" pitchFamily="2" charset="0"/>
              </a:rPr>
              <a:t>Alerts:</a:t>
            </a:r>
          </a:p>
          <a:p>
            <a:pPr lvl="1"/>
            <a:r>
              <a:rPr lang="en-US" dirty="0">
                <a:latin typeface="Roboto" panose="02000000000000000000" pitchFamily="2" charset="0"/>
              </a:rPr>
              <a:t>Sends email for issue firing, issue resolved</a:t>
            </a:r>
          </a:p>
          <a:p>
            <a:pPr lvl="1"/>
            <a:r>
              <a:rPr lang="en-US" dirty="0">
                <a:latin typeface="Roboto" panose="02000000000000000000" pitchFamily="2" charset="0"/>
              </a:rPr>
              <a:t>Sends text for issue firing, issue resolved</a:t>
            </a:r>
          </a:p>
          <a:p>
            <a:r>
              <a:rPr lang="en-US" dirty="0">
                <a:latin typeface="Roboto" panose="02000000000000000000" pitchFamily="2" charset="0"/>
              </a:rPr>
              <a:t>Contact me if you’re willing to be “on call” for alerts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5807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Contact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Eric Berman</a:t>
            </a:r>
          </a:p>
          <a:p>
            <a:r>
              <a:rPr lang="en-US" dirty="0"/>
              <a:t>Email (sorry for the “- at – “ but it should help avoid crawlers generating spam)</a:t>
            </a:r>
          </a:p>
          <a:p>
            <a:pPr lvl="1"/>
            <a:r>
              <a:rPr lang="en-US" dirty="0"/>
              <a:t>Myflightbook – at- gmail.com</a:t>
            </a:r>
          </a:p>
          <a:p>
            <a:pPr lvl="1"/>
            <a:r>
              <a:rPr lang="en-US" dirty="0" err="1"/>
              <a:t>Ericbe_expe</a:t>
            </a:r>
            <a:r>
              <a:rPr lang="en-US" dirty="0"/>
              <a:t> – at - hotmail.com</a:t>
            </a:r>
          </a:p>
          <a:p>
            <a:pPr lvl="1"/>
            <a:r>
              <a:rPr lang="en-US" dirty="0" err="1"/>
              <a:t>Ericbe</a:t>
            </a:r>
            <a:r>
              <a:rPr lang="en-US" dirty="0"/>
              <a:t> – at - hothpark.com</a:t>
            </a:r>
          </a:p>
          <a:p>
            <a:r>
              <a:rPr lang="en-US"/>
              <a:t>+1 425-765-9873 </a:t>
            </a:r>
            <a:r>
              <a:rPr lang="en-US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20723781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63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Email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132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Emails that get sent automatically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2"/>
            <a:ext cx="86868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New Manufacturer (DATA MANAGER)</a:t>
            </a:r>
          </a:p>
          <a:p>
            <a:pPr lvl="1"/>
            <a:r>
              <a:rPr lang="en-US" dirty="0"/>
              <a:t>Watch for dupes, or attempts at generic (e.g., “Various”, etc.)</a:t>
            </a:r>
          </a:p>
          <a:p>
            <a:pPr lvl="2"/>
            <a:r>
              <a:rPr lang="en-US" dirty="0"/>
              <a:t>There is a single “known” made-up manufacturer (“Generic”) in the system</a:t>
            </a:r>
          </a:p>
          <a:p>
            <a:pPr lvl="1"/>
            <a:r>
              <a:rPr lang="en-US" dirty="0"/>
              <a:t>Certain manufactures are only sims or anonymous.  </a:t>
            </a:r>
          </a:p>
          <a:p>
            <a:pPr lvl="2"/>
            <a:r>
              <a:rPr lang="en-US" dirty="0"/>
              <a:t>E.g., </a:t>
            </a:r>
            <a:r>
              <a:rPr lang="en-US" dirty="0" err="1"/>
              <a:t>Frasca</a:t>
            </a:r>
            <a:r>
              <a:rPr lang="en-US" dirty="0"/>
              <a:t> is only a SIM, </a:t>
            </a:r>
          </a:p>
          <a:p>
            <a:pPr lvl="2"/>
            <a:r>
              <a:rPr lang="en-US" dirty="0"/>
              <a:t>“Generic” can be a sim or an anonymous aircraft (“Anonymous ASEL”, for example), but not a real aircraft</a:t>
            </a:r>
          </a:p>
          <a:p>
            <a:r>
              <a:rPr lang="en-US" dirty="0"/>
              <a:t>New model or model updates (DATA MANAGER)</a:t>
            </a:r>
          </a:p>
          <a:p>
            <a:pPr lvl="1"/>
            <a:r>
              <a:rPr lang="en-US" dirty="0"/>
              <a:t>Need to verify dupes, possibly merge</a:t>
            </a:r>
          </a:p>
          <a:p>
            <a:pPr lvl="1"/>
            <a:r>
              <a:rPr lang="en-US" dirty="0"/>
              <a:t>Common errors: </a:t>
            </a:r>
          </a:p>
          <a:p>
            <a:pPr lvl="2"/>
            <a:r>
              <a:rPr lang="en-US" dirty="0"/>
              <a:t>Assigning a type-ID to a non-type-rated aircraft (e.g., C-172)</a:t>
            </a:r>
          </a:p>
          <a:p>
            <a:pPr lvl="2"/>
            <a:r>
              <a:rPr lang="en-US" dirty="0"/>
              <a:t>Incorrect or missing ICAO identifier (I use </a:t>
            </a:r>
            <a:r>
              <a:rPr lang="en-US" dirty="0">
                <a:hlinkClick r:id="rId2"/>
              </a:rPr>
              <a:t>https://www.icao.int/publications/DOC8643/Pages/Search.aspx</a:t>
            </a:r>
            <a:r>
              <a:rPr lang="en-US" dirty="0"/>
              <a:t> to look up)</a:t>
            </a:r>
          </a:p>
          <a:p>
            <a:pPr lvl="2"/>
            <a:r>
              <a:rPr lang="en-US" dirty="0"/>
              <a:t>Duplicates of existing models – can merge using Admin-&gt;Models tool </a:t>
            </a:r>
          </a:p>
          <a:p>
            <a:pPr lvl="2"/>
            <a:r>
              <a:rPr lang="en-US" dirty="0"/>
              <a:t>Consistency in naming (e.g., Cessnas tend to use a hyphen, like C-172)</a:t>
            </a:r>
          </a:p>
          <a:p>
            <a:pPr lvl="2"/>
            <a:r>
              <a:rPr lang="en-US" dirty="0"/>
              <a:t>SIMS – best to discourage a new model for a specific sim.  </a:t>
            </a:r>
          </a:p>
          <a:p>
            <a:pPr lvl="3"/>
            <a:r>
              <a:rPr lang="en-US" dirty="0"/>
              <a:t>E.g., people creating a model with the serial number of a specific device in the ICAO field, or one that is duplicative of an existing sim.</a:t>
            </a:r>
          </a:p>
          <a:p>
            <a:r>
              <a:rPr lang="en-US" dirty="0"/>
              <a:t>Edit to or clone of an aircraft that is shared among users (DATA MANAGER)</a:t>
            </a:r>
          </a:p>
        </p:txBody>
      </p:sp>
    </p:spTree>
    <p:extLst>
      <p:ext uri="{BB962C8B-B14F-4D97-AF65-F5344CB8AC3E}">
        <p14:creationId xmlns:p14="http://schemas.microsoft.com/office/powerpoint/2010/main" val="3591142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E18D2-2B6D-9977-B937-F7071C739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Emails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2A547-A3FA-8653-A4DE-5AEFE6312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Nightly Stats (REPORTER)</a:t>
            </a:r>
          </a:p>
          <a:p>
            <a:pPr lvl="1"/>
            <a:r>
              <a:rPr lang="en-US" dirty="0"/>
              <a:t>One stats email</a:t>
            </a:r>
          </a:p>
          <a:p>
            <a:pPr lvl="1"/>
            <a:r>
              <a:rPr lang="en-US" dirty="0"/>
              <a:t>One email for each nightly backup that failed</a:t>
            </a:r>
          </a:p>
          <a:p>
            <a:pPr lvl="1"/>
            <a:r>
              <a:rPr lang="en-US" dirty="0"/>
              <a:t>A cloud backup summary &lt;- if you don’t see this, it didn’t run!</a:t>
            </a:r>
          </a:p>
          <a:p>
            <a:pPr lvl="1"/>
            <a:r>
              <a:rPr lang="en-US" dirty="0"/>
              <a:t>A copy of all reminders about expiring gratuities.</a:t>
            </a:r>
          </a:p>
          <a:p>
            <a:r>
              <a:rPr lang="en-US" dirty="0"/>
              <a:t>Locked Account (SUPPORT)</a:t>
            </a:r>
          </a:p>
          <a:p>
            <a:pPr lvl="1"/>
            <a:r>
              <a:rPr lang="en-US" dirty="0"/>
              <a:t>Accounts get locked after too many unsuccessful sign-in attempts or failed password reset attempts</a:t>
            </a:r>
          </a:p>
          <a:p>
            <a:pPr lvl="1"/>
            <a:r>
              <a:rPr lang="en-US" dirty="0"/>
              <a:t>Admin page shows locked user, enables unlock (I usually just unlock after waiting a few minutes)</a:t>
            </a:r>
          </a:p>
          <a:p>
            <a:r>
              <a:rPr lang="en-US" dirty="0"/>
              <a:t>Crashes (from both website and mobile devices) (SITEADMIN)</a:t>
            </a:r>
          </a:p>
          <a:p>
            <a:pPr lvl="1"/>
            <a:r>
              <a:rPr lang="en-US" dirty="0"/>
              <a:t>Some can be ignored (“Invalid </a:t>
            </a:r>
            <a:r>
              <a:rPr lang="en-US" dirty="0" err="1"/>
              <a:t>Postback</a:t>
            </a:r>
            <a:r>
              <a:rPr lang="en-US" dirty="0"/>
              <a:t>” is the most common and ignorable)</a:t>
            </a:r>
          </a:p>
          <a:p>
            <a:pPr lvl="1"/>
            <a:r>
              <a:rPr lang="en-US" dirty="0"/>
              <a:t>Includes stack traces, last page visited (for website) or version (app), and username</a:t>
            </a:r>
          </a:p>
          <a:p>
            <a:pPr lvl="1"/>
            <a:r>
              <a:rPr lang="en-US" dirty="0"/>
              <a:t>Site problems (alerts initiated by Google Cloud monitoring)</a:t>
            </a:r>
          </a:p>
          <a:p>
            <a:pPr lvl="2"/>
            <a:r>
              <a:rPr lang="en-US" dirty="0"/>
              <a:t>Uptime: Google checks the FAQ page every 5 minutes.</a:t>
            </a:r>
          </a:p>
          <a:p>
            <a:pPr lvl="2"/>
            <a:r>
              <a:rPr lang="en-US" dirty="0"/>
              <a:t>CPU utilization – usually self-resolves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571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Customer-initiated emails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Subject generally identifies source (Website, iPad, Android, etc.)</a:t>
            </a:r>
          </a:p>
          <a:p>
            <a:r>
              <a:rPr lang="en-US" dirty="0"/>
              <a:t>Most questions are addressed in the FAQ.  </a:t>
            </a:r>
          </a:p>
          <a:p>
            <a:pPr lvl="1"/>
            <a:r>
              <a:rPr lang="en-US" dirty="0"/>
              <a:t>I tend to answer them anyhow…</a:t>
            </a:r>
          </a:p>
          <a:p>
            <a:pPr lvl="1"/>
            <a:r>
              <a:rPr lang="en-US" dirty="0"/>
              <a:t>Blog (</a:t>
            </a:r>
            <a:r>
              <a:rPr lang="en-US" dirty="0">
                <a:hlinkClick r:id="rId2"/>
              </a:rPr>
              <a:t>https://myflightbookblog.blogspot.com/</a:t>
            </a:r>
            <a:r>
              <a:rPr lang="en-US" dirty="0"/>
              <a:t>) also answers a lot, particularly around why things are the way they are</a:t>
            </a:r>
          </a:p>
          <a:p>
            <a:r>
              <a:rPr lang="en-US" dirty="0"/>
              <a:t>Reset Password</a:t>
            </a:r>
          </a:p>
          <a:p>
            <a:pPr lvl="1"/>
            <a:r>
              <a:rPr lang="en-US" dirty="0"/>
              <a:t>Admin page has a Password Reset function, but self-service is best</a:t>
            </a:r>
          </a:p>
          <a:p>
            <a:r>
              <a:rPr lang="en-US" dirty="0"/>
              <a:t>Requests for features or flight properties.</a:t>
            </a:r>
          </a:p>
        </p:txBody>
      </p:sp>
    </p:spTree>
    <p:extLst>
      <p:ext uri="{BB962C8B-B14F-4D97-AF65-F5344CB8AC3E}">
        <p14:creationId xmlns:p14="http://schemas.microsoft.com/office/powerpoint/2010/main" val="2228751685"/>
      </p:ext>
    </p:extLst>
  </p:cSld>
  <p:clrMapOvr>
    <a:masterClrMapping/>
  </p:clrMapOvr>
</p:sld>
</file>

<file path=ppt/theme/theme1.xml><?xml version="1.0" encoding="utf-8"?>
<a:theme xmlns:a="http://schemas.openxmlformats.org/drawingml/2006/main" name="MyFlightbook Overview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Training on MyFlightbook</Template>
  <TotalTime>2432</TotalTime>
  <Words>4800</Words>
  <Application>Microsoft Office PowerPoint</Application>
  <PresentationFormat>On-screen Show (4:3)</PresentationFormat>
  <Paragraphs>441</Paragraphs>
  <Slides>55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Impact</vt:lpstr>
      <vt:lpstr>Open Sans</vt:lpstr>
      <vt:lpstr>Roboto</vt:lpstr>
      <vt:lpstr>MyFlightbook Overview</vt:lpstr>
      <vt:lpstr>MyFlightbook Admin/Support</vt:lpstr>
      <vt:lpstr>Overview</vt:lpstr>
      <vt:lpstr>Key Scenarios</vt:lpstr>
      <vt:lpstr>Key Support Scenarios</vt:lpstr>
      <vt:lpstr>Key Management/Admin Scenarios</vt:lpstr>
      <vt:lpstr>Email</vt:lpstr>
      <vt:lpstr>Emails that get sent automatically</vt:lpstr>
      <vt:lpstr>Automatic Emails (continued)</vt:lpstr>
      <vt:lpstr>Customer-initiated emails</vt:lpstr>
      <vt:lpstr>Admin Tools</vt:lpstr>
      <vt:lpstr>Customer Support Tools</vt:lpstr>
      <vt:lpstr>Admin Tools: User management</vt:lpstr>
      <vt:lpstr>Admin Tools: User Management Functions</vt:lpstr>
      <vt:lpstr>User impersonation</vt:lpstr>
      <vt:lpstr>Admin Tools: Viewing Flight</vt:lpstr>
      <vt:lpstr>Data Management</vt:lpstr>
      <vt:lpstr>Admin Tools: Manufacturers</vt:lpstr>
      <vt:lpstr>Admin Tools: Models</vt:lpstr>
      <vt:lpstr>Admin Tools: Orphaned Models</vt:lpstr>
      <vt:lpstr>Admin Tools: Models</vt:lpstr>
      <vt:lpstr>Admin Tools: Duplicate Models</vt:lpstr>
      <vt:lpstr>Admin Tools:  Aircraft</vt:lpstr>
      <vt:lpstr>Admin Tools: Edit Aircraft</vt:lpstr>
      <vt:lpstr>Rules about editing aircraft</vt:lpstr>
      <vt:lpstr>Images/videos on MyFlightbook</vt:lpstr>
      <vt:lpstr>Admin Tools: Images</vt:lpstr>
      <vt:lpstr>Admin Tool: Review Images</vt:lpstr>
      <vt:lpstr>Review Images Example</vt:lpstr>
      <vt:lpstr>Review Images: flights</vt:lpstr>
      <vt:lpstr>Admin Tool: User Airports</vt:lpstr>
      <vt:lpstr>Admin Tool: User Airports</vt:lpstr>
      <vt:lpstr>Admin Tools: User Airports, Import</vt:lpstr>
      <vt:lpstr>Admin Tools: User Airports - Import</vt:lpstr>
      <vt:lpstr>Admin Tools: User Airports - Dupes</vt:lpstr>
      <vt:lpstr>Admin Tools: User Airports: Georeferences</vt:lpstr>
      <vt:lpstr>Admin Tools: Edit Properties</vt:lpstr>
      <vt:lpstr>Property Guidelines</vt:lpstr>
      <vt:lpstr>Admin Tools: Endorsement Templates</vt:lpstr>
      <vt:lpstr>Admin Tool: Edit FAQ</vt:lpstr>
      <vt:lpstr>Admin Tool: Achievements</vt:lpstr>
      <vt:lpstr>Telemetry</vt:lpstr>
      <vt:lpstr>Admin Tools: Telemetry</vt:lpstr>
      <vt:lpstr>Admin Tools: Misc</vt:lpstr>
      <vt:lpstr>Reporting</vt:lpstr>
      <vt:lpstr>Donations</vt:lpstr>
      <vt:lpstr>Admin Tools: Stats</vt:lpstr>
      <vt:lpstr>Misc</vt:lpstr>
      <vt:lpstr>Shunting the site</vt:lpstr>
      <vt:lpstr>Misc: Autoreply</vt:lpstr>
      <vt:lpstr>Site Hosting and Monitoring</vt:lpstr>
      <vt:lpstr>Site Hosting – monitoring site health</vt:lpstr>
      <vt:lpstr>Site hosting – Database Monitoring</vt:lpstr>
      <vt:lpstr>Site Hosting - Monitoring</vt:lpstr>
      <vt:lpstr>My Contact Information</vt:lpstr>
      <vt:lpstr>Questions?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MyFlightbook Admin Tools</dc:title>
  <dc:creator>EricBe</dc:creator>
  <cp:lastModifiedBy>Eric Berman</cp:lastModifiedBy>
  <cp:revision>124</cp:revision>
  <dcterms:created xsi:type="dcterms:W3CDTF">2012-12-07T06:04:33Z</dcterms:created>
  <dcterms:modified xsi:type="dcterms:W3CDTF">2026-01-29T18:11:40Z</dcterms:modified>
</cp:coreProperties>
</file>